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b+bMHh+hGXzDNuBHqEKASC39C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3a97c4b78_0_0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253a97c4b78_0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53a97c4b78_0_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ad9aa9345_0_24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2ad9aa9345_0_24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2ad9aa9345_0_24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ad9aa9345_0_54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2ad9aa9345_0_54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2ad9aa9345_0_54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ad9aa9345_0_72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2ad9aa9345_0_72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2ad9aa9345_0_72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ad9aa9345_0_86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2ad9aa9345_0_86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2ad9aa9345_0_86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ad9aa9345_0_100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2ad9aa9345_0_10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2ad9aa9345_0_10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3c3a1c13d_0_415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253c3a1c13d_0_415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253c3a1c13d_0_415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3c3a1c13d_0_540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53c3a1c13d_0_54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253c3a1c13d_0_54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eb291058f_0_24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4eb291058f_0_24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a48991509_1_3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5a48991509_1_3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25a48991509_1_3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a016e61b7_0_0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5a016e61b7_0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25a016e61b7_0_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ad9aa9345_0_136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2ad9aa9345_0_136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22ad9aa9345_0_136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3c3a1c13d_0_622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53c3a1c13d_0_622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53c3a1c13d_0_622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3c3a1c13d_0_653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53c3a1c13d_0_653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53c3a1c13d_0_653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3c3a1c13d_0_793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53c3a1c13d_0_793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53c3a1c13d_0_793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ad9aa9345_0_7:notes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2ad9aa9345_0_7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2ad9aa9345_0_7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表紙A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/>
          <p:nvPr/>
        </p:nvSpPr>
        <p:spPr>
          <a:xfrm>
            <a:off x="0" y="1095941"/>
            <a:ext cx="9144000" cy="2700000"/>
          </a:xfrm>
          <a:prstGeom prst="rect">
            <a:avLst/>
          </a:prstGeom>
          <a:solidFill>
            <a:srgbClr val="46C0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5"/>
          <p:cNvSpPr txBox="1"/>
          <p:nvPr>
            <p:ph type="ctrTitle"/>
          </p:nvPr>
        </p:nvSpPr>
        <p:spPr>
          <a:xfrm>
            <a:off x="1080000" y="2160002"/>
            <a:ext cx="37800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1080000" y="1620000"/>
            <a:ext cx="37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黒い背景に白い文字がある&#10;&#10;中程度の精度で自動的に生成された説明" id="18" name="Google Shape;1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02443" y="133615"/>
            <a:ext cx="2036744" cy="39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4226931" y="4812531"/>
            <a:ext cx="69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説明">
  <p:cSld name="1_タイトルと説明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type="title"/>
          </p:nvPr>
        </p:nvSpPr>
        <p:spPr>
          <a:xfrm>
            <a:off x="612000" y="2700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" type="body"/>
          </p:nvPr>
        </p:nvSpPr>
        <p:spPr>
          <a:xfrm>
            <a:off x="612775" y="810000"/>
            <a:ext cx="7918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" name="Google Shape;23;p40"/>
          <p:cNvCxnSpPr/>
          <p:nvPr/>
        </p:nvCxnSpPr>
        <p:spPr>
          <a:xfrm>
            <a:off x="0" y="466218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40"/>
          <p:cNvSpPr txBox="1"/>
          <p:nvPr/>
        </p:nvSpPr>
        <p:spPr>
          <a:xfrm>
            <a:off x="6371225" y="4742586"/>
            <a:ext cx="216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mediPhone, Inc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 txBox="1"/>
          <p:nvPr/>
        </p:nvSpPr>
        <p:spPr>
          <a:xfrm>
            <a:off x="1727330" y="4775993"/>
            <a:ext cx="1869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https://mediment.jp/</a:t>
            </a:r>
            <a:endParaRPr b="0" i="0" sz="12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に白い文字がある&#10;&#10;中程度の精度で自動的に生成された説明" id="26" name="Google Shape;2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991" y="4782703"/>
            <a:ext cx="1375997" cy="26436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>
            <p:ph type="title"/>
          </p:nvPr>
        </p:nvSpPr>
        <p:spPr>
          <a:xfrm>
            <a:off x="612000" y="2700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6466203" y="4775334"/>
            <a:ext cx="216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（左寄せ）">
  <p:cSld name="タイトルのみ（左寄せ）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type="title"/>
          </p:nvPr>
        </p:nvSpPr>
        <p:spPr>
          <a:xfrm>
            <a:off x="612000" y="270000"/>
            <a:ext cx="540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4" name="Google Shape;34;p42"/>
          <p:cNvCxnSpPr/>
          <p:nvPr/>
        </p:nvCxnSpPr>
        <p:spPr>
          <a:xfrm>
            <a:off x="0" y="466218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42"/>
          <p:cNvSpPr txBox="1"/>
          <p:nvPr/>
        </p:nvSpPr>
        <p:spPr>
          <a:xfrm>
            <a:off x="6371225" y="4742586"/>
            <a:ext cx="216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mediPhone, Inc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 txBox="1"/>
          <p:nvPr/>
        </p:nvSpPr>
        <p:spPr>
          <a:xfrm>
            <a:off x="1727330" y="4775993"/>
            <a:ext cx="1869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https://mediment.jp/</a:t>
            </a:r>
            <a:endParaRPr b="0" i="0" sz="12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に白い文字がある&#10;&#10;中程度の精度で自動的に生成された説明" id="37" name="Google Shape;3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991" y="4782703"/>
            <a:ext cx="1375997" cy="26436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2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43"/>
          <p:cNvCxnSpPr/>
          <p:nvPr/>
        </p:nvCxnSpPr>
        <p:spPr>
          <a:xfrm>
            <a:off x="0" y="466218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43"/>
          <p:cNvSpPr txBox="1"/>
          <p:nvPr/>
        </p:nvSpPr>
        <p:spPr>
          <a:xfrm>
            <a:off x="6371225" y="4742586"/>
            <a:ext cx="216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mediPhone, Inc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3"/>
          <p:cNvSpPr txBox="1"/>
          <p:nvPr/>
        </p:nvSpPr>
        <p:spPr>
          <a:xfrm>
            <a:off x="1727330" y="4775993"/>
            <a:ext cx="1869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https://mediment.jp/</a:t>
            </a:r>
            <a:endParaRPr b="0" i="0" sz="12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に白い文字がある&#10;&#10;中程度の精度で自動的に生成された説明" id="43" name="Google Shape;4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991" y="4782703"/>
            <a:ext cx="1375997" cy="26436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phone">
  <p:cSld name="mediphon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g253c3a1c13d_0_44"/>
          <p:cNvCxnSpPr/>
          <p:nvPr/>
        </p:nvCxnSpPr>
        <p:spPr>
          <a:xfrm>
            <a:off x="0" y="441943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" name="Google Shape;47;g253c3a1c13d_0_44"/>
          <p:cNvCxnSpPr/>
          <p:nvPr/>
        </p:nvCxnSpPr>
        <p:spPr>
          <a:xfrm>
            <a:off x="0" y="466218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g253c3a1c13d_0_44"/>
          <p:cNvSpPr txBox="1"/>
          <p:nvPr>
            <p:ph type="title"/>
          </p:nvPr>
        </p:nvSpPr>
        <p:spPr>
          <a:xfrm>
            <a:off x="192001" y="26050"/>
            <a:ext cx="8035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253c3a1c13d_0_44"/>
          <p:cNvSpPr txBox="1"/>
          <p:nvPr>
            <p:ph idx="11" type="ftr"/>
          </p:nvPr>
        </p:nvSpPr>
        <p:spPr>
          <a:xfrm>
            <a:off x="5981700" y="4899340"/>
            <a:ext cx="243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253c3a1c13d_0_44"/>
          <p:cNvSpPr txBox="1"/>
          <p:nvPr>
            <p:ph idx="12" type="sldNum"/>
          </p:nvPr>
        </p:nvSpPr>
        <p:spPr>
          <a:xfrm>
            <a:off x="8640000" y="4802279"/>
            <a:ext cx="285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1" name="Google Shape;51;g253c3a1c13d_0_44"/>
          <p:cNvCxnSpPr/>
          <p:nvPr/>
        </p:nvCxnSpPr>
        <p:spPr>
          <a:xfrm>
            <a:off x="5981700" y="441943"/>
            <a:ext cx="0" cy="4220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黒い背景に白い文字がある&#10;&#10;中程度の精度で自動的に生成された説明" id="52" name="Google Shape;52;g253c3a1c13d_0_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001" y="4773411"/>
            <a:ext cx="1425308" cy="27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612000" y="2700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628650" y="945000"/>
            <a:ext cx="79200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1" type="ftr"/>
          </p:nvPr>
        </p:nvSpPr>
        <p:spPr>
          <a:xfrm>
            <a:off x="6466203" y="4775334"/>
            <a:ext cx="216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2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53a97c4b7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995" y="1807329"/>
            <a:ext cx="3792693" cy="252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&#10;&#10;自動的に生成された説明" id="59" name="Google Shape;59;g253a97c4b78_0_0"/>
          <p:cNvPicPr preferRelativeResize="0"/>
          <p:nvPr/>
        </p:nvPicPr>
        <p:blipFill rotWithShape="1">
          <a:blip r:embed="rId4">
            <a:alphaModFix/>
          </a:blip>
          <a:srcRect b="25410" l="6653" r="27727" t="0"/>
          <a:stretch/>
        </p:blipFill>
        <p:spPr>
          <a:xfrm>
            <a:off x="6234416" y="2000362"/>
            <a:ext cx="2916275" cy="196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g253a97c4b78_0_0"/>
          <p:cNvGrpSpPr/>
          <p:nvPr/>
        </p:nvGrpSpPr>
        <p:grpSpPr>
          <a:xfrm>
            <a:off x="6229592" y="2016973"/>
            <a:ext cx="2753113" cy="1053399"/>
            <a:chOff x="6559723" y="2583742"/>
            <a:chExt cx="2352686" cy="942555"/>
          </a:xfrm>
        </p:grpSpPr>
        <p:sp>
          <p:nvSpPr>
            <p:cNvPr id="61" name="Google Shape;61;g253a97c4b78_0_0"/>
            <p:cNvSpPr/>
            <p:nvPr/>
          </p:nvSpPr>
          <p:spPr>
            <a:xfrm>
              <a:off x="6559723" y="2583742"/>
              <a:ext cx="1329000" cy="24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53a97c4b78_0_0"/>
            <p:cNvSpPr/>
            <p:nvPr/>
          </p:nvSpPr>
          <p:spPr>
            <a:xfrm>
              <a:off x="7759509" y="3393097"/>
              <a:ext cx="1152900" cy="13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黒い背景に白い文字がある&#10;&#10;低い精度で自動的に生成された説明" id="63" name="Google Shape;63;g253a97c4b78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17133" y="2649281"/>
              <a:ext cx="748958" cy="1445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g253a97c4b78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53379" y="3330409"/>
              <a:ext cx="778634" cy="1879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g253a97c4b78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6689" y="2589276"/>
            <a:ext cx="876422" cy="1047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53a97c4b78_0_0"/>
          <p:cNvSpPr/>
          <p:nvPr/>
        </p:nvSpPr>
        <p:spPr>
          <a:xfrm>
            <a:off x="-765909" y="1837769"/>
            <a:ext cx="7500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ストレスチェックガイド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53a97c4b78_0_0"/>
          <p:cNvSpPr txBox="1"/>
          <p:nvPr/>
        </p:nvSpPr>
        <p:spPr>
          <a:xfrm>
            <a:off x="627084" y="2585599"/>
            <a:ext cx="4714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"/>
              <a:buNone/>
            </a:pPr>
            <a:r>
              <a:rPr b="0" i="0" lang="ja-JP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～受検</a:t>
            </a:r>
            <a:r>
              <a:rPr lang="ja-JP" sz="1600">
                <a:solidFill>
                  <a:schemeClr val="lt1"/>
                </a:solidFill>
              </a:rPr>
              <a:t>後</a:t>
            </a:r>
            <a:r>
              <a:rPr b="0" i="0" lang="ja-JP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にやること～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"/>
              <a:buNone/>
            </a:pPr>
            <a:r>
              <a:rPr b="0" i="0" lang="ja-JP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管理者様向け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ad9aa9345_0_24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2" name="Google Shape;252;g22ad9aa9345_0_24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集団分析を行う（2）</a:t>
            </a:r>
            <a:endParaRPr/>
          </a:p>
        </p:txBody>
      </p:sp>
      <p:pic>
        <p:nvPicPr>
          <p:cNvPr id="253" name="Google Shape;253;g22ad9aa9345_0_24"/>
          <p:cNvPicPr preferRelativeResize="0"/>
          <p:nvPr/>
        </p:nvPicPr>
        <p:blipFill rotWithShape="1">
          <a:blip r:embed="rId3">
            <a:alphaModFix/>
          </a:blip>
          <a:srcRect b="45084" l="0" r="0" t="13132"/>
          <a:stretch/>
        </p:blipFill>
        <p:spPr>
          <a:xfrm>
            <a:off x="1676300" y="567525"/>
            <a:ext cx="5184427" cy="37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2ad9aa9345_0_24"/>
          <p:cNvSpPr txBox="1"/>
          <p:nvPr/>
        </p:nvSpPr>
        <p:spPr>
          <a:xfrm>
            <a:off x="6764352" y="1143125"/>
            <a:ext cx="249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部署別のストレス判定の分布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や点数を閲覧できます。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現在の問題点や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健康リスクを見極める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のに利用しましょう。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22ad9aa9345_0_24"/>
          <p:cNvGrpSpPr/>
          <p:nvPr/>
        </p:nvGrpSpPr>
        <p:grpSpPr>
          <a:xfrm>
            <a:off x="336875" y="966787"/>
            <a:ext cx="1305857" cy="3105725"/>
            <a:chOff x="140231" y="800622"/>
            <a:chExt cx="1986699" cy="4760462"/>
          </a:xfrm>
        </p:grpSpPr>
        <p:pic>
          <p:nvPicPr>
            <p:cNvPr id="256" name="Google Shape;256;g22ad9aa9345_0_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g22ad9aa9345_0_24"/>
            <p:cNvSpPr/>
            <p:nvPr/>
          </p:nvSpPr>
          <p:spPr>
            <a:xfrm>
              <a:off x="140231" y="3665423"/>
              <a:ext cx="18822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58" name="Google Shape;258;g22ad9aa9345_0_24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ad9aa9345_0_54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65" name="Google Shape;265;g22ad9aa9345_0_54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集団分析を行う（3）</a:t>
            </a:r>
            <a:endParaRPr/>
          </a:p>
        </p:txBody>
      </p:sp>
      <p:grpSp>
        <p:nvGrpSpPr>
          <p:cNvPr id="266" name="Google Shape;266;g22ad9aa9345_0_54"/>
          <p:cNvGrpSpPr/>
          <p:nvPr/>
        </p:nvGrpSpPr>
        <p:grpSpPr>
          <a:xfrm>
            <a:off x="260675" y="890587"/>
            <a:ext cx="1305857" cy="3105725"/>
            <a:chOff x="140231" y="800622"/>
            <a:chExt cx="1986699" cy="4760462"/>
          </a:xfrm>
        </p:grpSpPr>
        <p:pic>
          <p:nvPicPr>
            <p:cNvPr id="267" name="Google Shape;267;g22ad9aa9345_0_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g22ad9aa9345_0_54"/>
            <p:cNvSpPr/>
            <p:nvPr/>
          </p:nvSpPr>
          <p:spPr>
            <a:xfrm>
              <a:off x="140231" y="3665423"/>
              <a:ext cx="18822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69" name="Google Shape;269;g22ad9aa9345_0_54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pic>
        <p:nvPicPr>
          <p:cNvPr id="270" name="Google Shape;270;g22ad9aa9345_0_54"/>
          <p:cNvPicPr preferRelativeResize="0"/>
          <p:nvPr/>
        </p:nvPicPr>
        <p:blipFill rotWithShape="1">
          <a:blip r:embed="rId4">
            <a:alphaModFix/>
          </a:blip>
          <a:srcRect b="4" l="0" r="0" t="54584"/>
          <a:stretch/>
        </p:blipFill>
        <p:spPr>
          <a:xfrm>
            <a:off x="1633850" y="463800"/>
            <a:ext cx="5045875" cy="40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2ad9aa9345_0_54"/>
          <p:cNvSpPr txBox="1"/>
          <p:nvPr/>
        </p:nvSpPr>
        <p:spPr>
          <a:xfrm>
            <a:off x="6602751" y="1521525"/>
            <a:ext cx="2778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部署毎のストレス要因、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心身の状態、周囲と満足度の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点数の内訳を見ることができます。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ストレスの高い指標を把握し、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改善に努めましょう。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ad9aa9345_0_72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8" name="Google Shape;278;g22ad9aa9345_0_72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集団分析を行う（4）</a:t>
            </a:r>
            <a:endParaRPr/>
          </a:p>
        </p:txBody>
      </p:sp>
      <p:grpSp>
        <p:nvGrpSpPr>
          <p:cNvPr id="279" name="Google Shape;279;g22ad9aa9345_0_72"/>
          <p:cNvGrpSpPr/>
          <p:nvPr/>
        </p:nvGrpSpPr>
        <p:grpSpPr>
          <a:xfrm>
            <a:off x="489275" y="890587"/>
            <a:ext cx="1305857" cy="3105725"/>
            <a:chOff x="140231" y="800622"/>
            <a:chExt cx="1986699" cy="4760462"/>
          </a:xfrm>
        </p:grpSpPr>
        <p:pic>
          <p:nvPicPr>
            <p:cNvPr id="280" name="Google Shape;280;g22ad9aa9345_0_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22ad9aa9345_0_72"/>
            <p:cNvSpPr/>
            <p:nvPr/>
          </p:nvSpPr>
          <p:spPr>
            <a:xfrm>
              <a:off x="140231" y="3665423"/>
              <a:ext cx="18822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82" name="Google Shape;282;g22ad9aa9345_0_72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pic>
        <p:nvPicPr>
          <p:cNvPr descr="グラフィカル ユーザー インターフェイス, アプリケーション&#10;&#10;自動的に生成された説明" id="283" name="Google Shape;283;g22ad9aa9345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500" y="506550"/>
            <a:ext cx="3516226" cy="4136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2ad9aa9345_0_72"/>
          <p:cNvSpPr txBox="1"/>
          <p:nvPr/>
        </p:nvSpPr>
        <p:spPr>
          <a:xfrm>
            <a:off x="5776375" y="1274909"/>
            <a:ext cx="3130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データを絞り込んだ後、出力対象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（仕事のストレス判定図</a:t>
            </a:r>
            <a:r>
              <a:rPr lang="ja-JP" sz="1200">
                <a:solidFill>
                  <a:schemeClr val="dk1"/>
                </a:solidFill>
              </a:rPr>
              <a:t>・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各指標の詳細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・コメント）を選択し、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PDFをダウンロードすることも可能です。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安全衛生委員会の議題や</a:t>
            </a:r>
            <a:r>
              <a:rPr lang="ja-JP" sz="1200">
                <a:solidFill>
                  <a:schemeClr val="dk1"/>
                </a:solidFill>
              </a:rPr>
              <a:t>、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職場内の周知・取り組みに役立てましょう。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2ad9aa9345_0_72"/>
          <p:cNvSpPr/>
          <p:nvPr/>
        </p:nvSpPr>
        <p:spPr>
          <a:xfrm>
            <a:off x="3152100" y="4480158"/>
            <a:ext cx="1237200" cy="1629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ad9aa9345_0_86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92" name="Google Shape;292;g22ad9aa9345_0_86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集団分析結果一覧を見る</a:t>
            </a:r>
            <a:endParaRPr/>
          </a:p>
        </p:txBody>
      </p:sp>
      <p:grpSp>
        <p:nvGrpSpPr>
          <p:cNvPr id="293" name="Google Shape;293;g22ad9aa9345_0_86"/>
          <p:cNvGrpSpPr/>
          <p:nvPr/>
        </p:nvGrpSpPr>
        <p:grpSpPr>
          <a:xfrm>
            <a:off x="641675" y="890587"/>
            <a:ext cx="1305857" cy="3105725"/>
            <a:chOff x="140231" y="800622"/>
            <a:chExt cx="1986699" cy="4760462"/>
          </a:xfrm>
        </p:grpSpPr>
        <p:pic>
          <p:nvPicPr>
            <p:cNvPr id="294" name="Google Shape;294;g22ad9aa9345_0_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g22ad9aa9345_0_86"/>
            <p:cNvSpPr/>
            <p:nvPr/>
          </p:nvSpPr>
          <p:spPr>
            <a:xfrm>
              <a:off x="140231" y="3665423"/>
              <a:ext cx="18822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96" name="Google Shape;296;g22ad9aa9345_0_86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pic>
        <p:nvPicPr>
          <p:cNvPr id="297" name="Google Shape;297;g22ad9aa9345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8650" y="1004325"/>
            <a:ext cx="4255049" cy="189831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8" name="Google Shape;298;g22ad9aa9345_0_86"/>
          <p:cNvSpPr txBox="1"/>
          <p:nvPr/>
        </p:nvSpPr>
        <p:spPr>
          <a:xfrm>
            <a:off x="6319900" y="1678388"/>
            <a:ext cx="27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詳細をクリックすることで、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これまでに作成した集団分析結果を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見ることができます。</a:t>
            </a:r>
            <a:endParaRPr sz="1200"/>
          </a:p>
        </p:txBody>
      </p:sp>
      <p:sp>
        <p:nvSpPr>
          <p:cNvPr id="299" name="Google Shape;299;g22ad9aa9345_0_86"/>
          <p:cNvSpPr/>
          <p:nvPr/>
        </p:nvSpPr>
        <p:spPr>
          <a:xfrm>
            <a:off x="5331004" y="1734500"/>
            <a:ext cx="319500" cy="1527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ad9aa9345_0_100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06" name="Google Shape;306;g22ad9aa9345_0_100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集団分析結果の推移を見る</a:t>
            </a:r>
            <a:endParaRPr/>
          </a:p>
        </p:txBody>
      </p:sp>
      <p:grpSp>
        <p:nvGrpSpPr>
          <p:cNvPr id="307" name="Google Shape;307;g22ad9aa9345_0_100"/>
          <p:cNvGrpSpPr/>
          <p:nvPr/>
        </p:nvGrpSpPr>
        <p:grpSpPr>
          <a:xfrm>
            <a:off x="641675" y="966787"/>
            <a:ext cx="1305857" cy="3105725"/>
            <a:chOff x="140231" y="800622"/>
            <a:chExt cx="1986699" cy="4760462"/>
          </a:xfrm>
        </p:grpSpPr>
        <p:pic>
          <p:nvPicPr>
            <p:cNvPr id="308" name="Google Shape;308;g22ad9aa9345_0_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g22ad9aa9345_0_100"/>
            <p:cNvSpPr/>
            <p:nvPr/>
          </p:nvSpPr>
          <p:spPr>
            <a:xfrm>
              <a:off x="140231" y="3665423"/>
              <a:ext cx="18822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310" name="Google Shape;310;g22ad9aa9345_0_100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pic>
        <p:nvPicPr>
          <p:cNvPr id="311" name="Google Shape;311;g22ad9aa9345_0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8200" y="1296426"/>
            <a:ext cx="3408487" cy="249752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12" name="Google Shape;312;g22ad9aa9345_0_100"/>
          <p:cNvSpPr txBox="1"/>
          <p:nvPr/>
        </p:nvSpPr>
        <p:spPr>
          <a:xfrm>
            <a:off x="2340145" y="3879538"/>
            <a:ext cx="2953200" cy="4617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200"/>
              <a:buFont typeface="MS PGothic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ストレスチェックが2回以上実施されていない場合はグラフは表示されません。</a:t>
            </a:r>
            <a:endParaRPr sz="1200"/>
          </a:p>
        </p:txBody>
      </p:sp>
      <p:pic>
        <p:nvPicPr>
          <p:cNvPr descr="グラフィカル ユーザー インターフェイス&#10;&#10;中程度の精度で自動的に生成された説明" id="313" name="Google Shape;313;g22ad9aa9345_0_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4393" y="546243"/>
            <a:ext cx="1505257" cy="645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g22ad9aa9345_0_100"/>
          <p:cNvCxnSpPr/>
          <p:nvPr/>
        </p:nvCxnSpPr>
        <p:spPr>
          <a:xfrm flipH="1" rot="10800000">
            <a:off x="4038950" y="1192221"/>
            <a:ext cx="335400" cy="4128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5" name="Google Shape;315;g22ad9aa9345_0_100"/>
          <p:cNvSpPr/>
          <p:nvPr/>
        </p:nvSpPr>
        <p:spPr>
          <a:xfrm>
            <a:off x="5971700" y="1348356"/>
            <a:ext cx="31722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ja-JP" sz="1200">
                <a:solidFill>
                  <a:schemeClr val="dk1"/>
                </a:solidFill>
              </a:rPr>
              <a:t>表示したい集団の区分と表示集団を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</a:rPr>
              <a:t>　 </a:t>
            </a:r>
            <a:r>
              <a:rPr lang="ja-JP" sz="1200">
                <a:solidFill>
                  <a:schemeClr val="dk1"/>
                </a:solidFill>
              </a:rPr>
              <a:t>選択します。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ja-JP" sz="1200">
                <a:solidFill>
                  <a:schemeClr val="dk1"/>
                </a:solidFill>
              </a:rPr>
              <a:t>選択した対象の「健康リスクの推移」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</a:rPr>
              <a:t>    </a:t>
            </a:r>
            <a:r>
              <a:rPr lang="ja-JP" sz="1200">
                <a:solidFill>
                  <a:schemeClr val="dk1"/>
                </a:solidFill>
              </a:rPr>
              <a:t>のグラフが表示されます。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ja-JP" sz="1200">
                <a:solidFill>
                  <a:schemeClr val="dk1"/>
                </a:solidFill>
              </a:rPr>
              <a:t>　経年変化を追い、取り組みの評価や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ja-JP" sz="1200">
                <a:solidFill>
                  <a:schemeClr val="dk1"/>
                </a:solidFill>
              </a:rPr>
              <a:t>　更なる改善に役立てましょう。 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53c3a1c13d_0_415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22" name="Google Shape;322;g253c3a1c13d_0_415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【</a:t>
            </a:r>
            <a:r>
              <a:rPr lang="ja-JP"/>
              <a:t>補足】</a:t>
            </a:r>
            <a:r>
              <a:rPr lang="ja-JP"/>
              <a:t>個人の結果詳細を閲覧する（1）</a:t>
            </a:r>
            <a:endParaRPr/>
          </a:p>
        </p:txBody>
      </p:sp>
      <p:sp>
        <p:nvSpPr>
          <p:cNvPr id="323" name="Google Shape;323;g253c3a1c13d_0_415"/>
          <p:cNvSpPr/>
          <p:nvPr/>
        </p:nvSpPr>
        <p:spPr>
          <a:xfrm>
            <a:off x="6743127" y="3542428"/>
            <a:ext cx="1068300" cy="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5772" y="0"/>
                </a:moveTo>
                <a:close/>
                <a:lnTo>
                  <a:pt x="-85772" y="120000"/>
                </a:lnTo>
              </a:path>
              <a:path extrusionOk="0" fill="none" h="120000" w="120000">
                <a:moveTo>
                  <a:pt x="-85772" y="47801"/>
                </a:moveTo>
                <a:lnTo>
                  <a:pt x="-146524" y="107188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414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24" name="Google Shape;324;g253c3a1c13d_0_415"/>
          <p:cNvSpPr/>
          <p:nvPr/>
        </p:nvSpPr>
        <p:spPr>
          <a:xfrm>
            <a:off x="6743127" y="2323228"/>
            <a:ext cx="1068300" cy="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5772" y="0"/>
                </a:moveTo>
                <a:close/>
                <a:lnTo>
                  <a:pt x="-85772" y="120000"/>
                </a:lnTo>
              </a:path>
              <a:path extrusionOk="0" fill="none" h="120000" w="120000">
                <a:moveTo>
                  <a:pt x="-85772" y="47801"/>
                </a:moveTo>
                <a:lnTo>
                  <a:pt x="-188986" y="165701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414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25" name="Google Shape;325;g253c3a1c13d_0_415"/>
          <p:cNvSpPr/>
          <p:nvPr/>
        </p:nvSpPr>
        <p:spPr>
          <a:xfrm>
            <a:off x="6743661" y="1249749"/>
            <a:ext cx="1068300" cy="51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6914" y="0"/>
                </a:moveTo>
                <a:close/>
                <a:lnTo>
                  <a:pt x="-86914" y="120000"/>
                </a:lnTo>
              </a:path>
              <a:path extrusionOk="0" fill="none" h="120000" w="120000">
                <a:moveTo>
                  <a:pt x="-86914" y="39356"/>
                </a:moveTo>
                <a:lnTo>
                  <a:pt x="-122470" y="17584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414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26" name="Google Shape;326;g253c3a1c13d_0_415"/>
          <p:cNvSpPr txBox="1"/>
          <p:nvPr/>
        </p:nvSpPr>
        <p:spPr>
          <a:xfrm>
            <a:off x="5999125" y="1022650"/>
            <a:ext cx="3000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200"/>
              <a:buAutoNum type="arabicPeriod"/>
            </a:pPr>
            <a:r>
              <a:rPr lang="ja-JP" sz="1200">
                <a:solidFill>
                  <a:srgbClr val="1B224C"/>
                </a:solidFill>
              </a:rPr>
              <a:t>従業員の一覧の「詳細」ボタンより、個人ページに移ります。</a:t>
            </a:r>
            <a:endParaRPr sz="1200">
              <a:solidFill>
                <a:srgbClr val="1B224C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200"/>
              <a:buAutoNum type="arabicPeriod"/>
            </a:pPr>
            <a:r>
              <a:rPr lang="ja-JP" sz="1200">
                <a:solidFill>
                  <a:srgbClr val="1B224C"/>
                </a:solidFill>
              </a:rPr>
              <a:t>過去のストレスチェック結果一覧より参照したい「受検結果」をクリックします。</a:t>
            </a:r>
            <a:endParaRPr sz="1200">
              <a:solidFill>
                <a:srgbClr val="1B224C"/>
              </a:solidFill>
            </a:endParaRPr>
          </a:p>
        </p:txBody>
      </p:sp>
      <p:sp>
        <p:nvSpPr>
          <p:cNvPr id="327" name="Google Shape;327;g253c3a1c13d_0_415"/>
          <p:cNvSpPr/>
          <p:nvPr/>
        </p:nvSpPr>
        <p:spPr>
          <a:xfrm>
            <a:off x="5999130" y="3519925"/>
            <a:ext cx="3144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ステータスより、過去〜現在のストレス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状態の変化を知ることができます。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&#10;&#10;自動的に生成された説明" id="328" name="Google Shape;328;g253c3a1c13d_0_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035" y="1559962"/>
            <a:ext cx="2532034" cy="2995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&#10;&#10;自動的に生成された説明" id="329" name="Google Shape;329;g253c3a1c13d_0_415"/>
          <p:cNvPicPr preferRelativeResize="0"/>
          <p:nvPr/>
        </p:nvPicPr>
        <p:blipFill rotWithShape="1">
          <a:blip r:embed="rId4">
            <a:alphaModFix/>
          </a:blip>
          <a:srcRect b="17303" l="440" r="1596" t="55077"/>
          <a:stretch/>
        </p:blipFill>
        <p:spPr>
          <a:xfrm>
            <a:off x="2465538" y="684134"/>
            <a:ext cx="3351771" cy="67376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53c3a1c13d_0_415"/>
          <p:cNvSpPr/>
          <p:nvPr/>
        </p:nvSpPr>
        <p:spPr>
          <a:xfrm>
            <a:off x="5203432" y="1166142"/>
            <a:ext cx="414658" cy="178542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224C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31" name="Google Shape;331;g253c3a1c13d_0_415"/>
          <p:cNvSpPr/>
          <p:nvPr/>
        </p:nvSpPr>
        <p:spPr>
          <a:xfrm>
            <a:off x="4952232" y="3757569"/>
            <a:ext cx="458466" cy="867726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224C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32" name="Google Shape;332;g253c3a1c13d_0_415"/>
          <p:cNvCxnSpPr/>
          <p:nvPr/>
        </p:nvCxnSpPr>
        <p:spPr>
          <a:xfrm flipH="1">
            <a:off x="3396886" y="1344592"/>
            <a:ext cx="1813484" cy="207186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3" name="Google Shape;333;g253c3a1c13d_0_415"/>
          <p:cNvSpPr/>
          <p:nvPr/>
        </p:nvSpPr>
        <p:spPr>
          <a:xfrm>
            <a:off x="3845102" y="3757569"/>
            <a:ext cx="400836" cy="867726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224C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grpSp>
        <p:nvGrpSpPr>
          <p:cNvPr id="334" name="Google Shape;334;g253c3a1c13d_0_415"/>
          <p:cNvGrpSpPr/>
          <p:nvPr/>
        </p:nvGrpSpPr>
        <p:grpSpPr>
          <a:xfrm>
            <a:off x="1021818" y="760323"/>
            <a:ext cx="1339257" cy="3146425"/>
            <a:chOff x="412218" y="760323"/>
            <a:chExt cx="1339257" cy="3146425"/>
          </a:xfrm>
        </p:grpSpPr>
        <p:pic>
          <p:nvPicPr>
            <p:cNvPr id="335" name="Google Shape;335;g253c3a1c13d_0_4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25" y="760323"/>
              <a:ext cx="1339199" cy="314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253c3a1c13d_0_415"/>
            <p:cNvSpPr/>
            <p:nvPr/>
          </p:nvSpPr>
          <p:spPr>
            <a:xfrm>
              <a:off x="412218" y="2077093"/>
              <a:ext cx="844800" cy="1416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rgbClr val="FFFFFF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337" name="Google Shape;337;g253c3a1c13d_0_415"/>
            <p:cNvSpPr/>
            <p:nvPr/>
          </p:nvSpPr>
          <p:spPr>
            <a:xfrm>
              <a:off x="1543875" y="1856025"/>
              <a:ext cx="207600" cy="2073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rgbClr val="FFFFFF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53c3a1c13d_0_540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4" name="Google Shape;344;g253c3a1c13d_0_540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【補足】</a:t>
            </a:r>
            <a:r>
              <a:rPr lang="ja-JP"/>
              <a:t>個人の結果詳細を閲覧する（2）</a:t>
            </a:r>
            <a:endParaRPr/>
          </a:p>
        </p:txBody>
      </p:sp>
      <p:pic>
        <p:nvPicPr>
          <p:cNvPr descr="グラフ, レーダー チャート&#10;&#10;自動的に生成された説明" id="345" name="Google Shape;345;g253c3a1c13d_0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8849" y="625222"/>
            <a:ext cx="2416503" cy="3523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&#10;&#10;自動的に生成された説明" id="346" name="Google Shape;346;g253c3a1c13d_0_5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233" y="3089902"/>
            <a:ext cx="1918752" cy="1540492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347" name="Google Shape;347;g253c3a1c13d_0_540"/>
          <p:cNvSpPr/>
          <p:nvPr/>
        </p:nvSpPr>
        <p:spPr>
          <a:xfrm>
            <a:off x="2505237" y="1838592"/>
            <a:ext cx="531000" cy="186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48" name="Google Shape;348;g253c3a1c13d_0_540"/>
          <p:cNvSpPr txBox="1"/>
          <p:nvPr/>
        </p:nvSpPr>
        <p:spPr>
          <a:xfrm>
            <a:off x="6036812" y="1897226"/>
            <a:ext cx="299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表示タブを切り替えて数値の詳細を見ることもできます。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53c3a1c13d_0_540"/>
          <p:cNvSpPr/>
          <p:nvPr/>
        </p:nvSpPr>
        <p:spPr>
          <a:xfrm>
            <a:off x="6666927" y="1943873"/>
            <a:ext cx="1068300" cy="36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5772" y="0"/>
                </a:moveTo>
                <a:close/>
                <a:lnTo>
                  <a:pt x="-85772" y="120000"/>
                </a:lnTo>
              </a:path>
              <a:path extrusionOk="0" fill="none" h="120000" w="120000">
                <a:moveTo>
                  <a:pt x="-85772" y="47801"/>
                </a:moveTo>
                <a:lnTo>
                  <a:pt x="-186196" y="381628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50" name="Google Shape;350;g253c3a1c13d_0_540"/>
          <p:cNvSpPr/>
          <p:nvPr/>
        </p:nvSpPr>
        <p:spPr>
          <a:xfrm>
            <a:off x="6743661" y="1356412"/>
            <a:ext cx="1068300" cy="25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5749" y="0"/>
                </a:moveTo>
                <a:close/>
                <a:lnTo>
                  <a:pt x="-95749" y="120000"/>
                </a:lnTo>
              </a:path>
              <a:path extrusionOk="0" fill="none" h="120000" w="120000">
                <a:moveTo>
                  <a:pt x="-95749" y="39356"/>
                </a:moveTo>
                <a:lnTo>
                  <a:pt x="-334298" y="24330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51" name="Google Shape;351;g253c3a1c13d_0_540"/>
          <p:cNvSpPr txBox="1"/>
          <p:nvPr/>
        </p:nvSpPr>
        <p:spPr>
          <a:xfrm>
            <a:off x="5999130" y="1299626"/>
            <a:ext cx="299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領域ごとの点数が分かります。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g253c3a1c13d_0_540"/>
          <p:cNvCxnSpPr>
            <a:stCxn id="347" idx="3"/>
          </p:cNvCxnSpPr>
          <p:nvPr/>
        </p:nvCxnSpPr>
        <p:spPr>
          <a:xfrm>
            <a:off x="3036237" y="1931892"/>
            <a:ext cx="1302300" cy="11553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3" name="Google Shape;353;g253c3a1c13d_0_540"/>
          <p:cNvSpPr txBox="1"/>
          <p:nvPr/>
        </p:nvSpPr>
        <p:spPr>
          <a:xfrm>
            <a:off x="5999130" y="3413531"/>
            <a:ext cx="299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その他、各質問に対する回答も閲覧することができます。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g253c3a1c13d_0_540"/>
          <p:cNvGrpSpPr/>
          <p:nvPr/>
        </p:nvGrpSpPr>
        <p:grpSpPr>
          <a:xfrm>
            <a:off x="622525" y="949239"/>
            <a:ext cx="1247448" cy="2926256"/>
            <a:chOff x="140231" y="800622"/>
            <a:chExt cx="1986699" cy="4760462"/>
          </a:xfrm>
        </p:grpSpPr>
        <p:pic>
          <p:nvPicPr>
            <p:cNvPr id="355" name="Google Shape;355;g253c3a1c13d_0_5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g253c3a1c13d_0_540"/>
            <p:cNvSpPr/>
            <p:nvPr/>
          </p:nvSpPr>
          <p:spPr>
            <a:xfrm>
              <a:off x="192001" y="2788549"/>
              <a:ext cx="14604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357" name="Google Shape;357;g253c3a1c13d_0_540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時計 が含まれている画像&#10;&#10;自動的に生成された説明" id="362" name="Google Shape;3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877" y="2228748"/>
            <a:ext cx="4764247" cy="68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eb291058f_0_24"/>
          <p:cNvSpPr txBox="1"/>
          <p:nvPr>
            <p:ph type="title"/>
          </p:nvPr>
        </p:nvSpPr>
        <p:spPr>
          <a:xfrm>
            <a:off x="612000" y="4224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ja-JP"/>
              <a:t>ストレスチェック実施後の流れ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ja-JP"/>
              <a:t>（受検</a:t>
            </a:r>
            <a:r>
              <a:rPr lang="ja-JP"/>
              <a:t>終了後</a:t>
            </a:r>
            <a:r>
              <a:rPr lang="ja-JP"/>
              <a:t>に行うこと）</a:t>
            </a:r>
            <a:endParaRPr/>
          </a:p>
        </p:txBody>
      </p:sp>
      <p:sp>
        <p:nvSpPr>
          <p:cNvPr id="73" name="Google Shape;73;g24eb291058f_0_24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4" name="Google Shape;74;g24eb291058f_0_24"/>
          <p:cNvGrpSpPr/>
          <p:nvPr/>
        </p:nvGrpSpPr>
        <p:grpSpPr>
          <a:xfrm>
            <a:off x="639650" y="1549875"/>
            <a:ext cx="7779270" cy="1765025"/>
            <a:chOff x="411050" y="1549875"/>
            <a:chExt cx="7779270" cy="1765025"/>
          </a:xfrm>
        </p:grpSpPr>
        <p:sp>
          <p:nvSpPr>
            <p:cNvPr id="75" name="Google Shape;75;g24eb291058f_0_24"/>
            <p:cNvSpPr/>
            <p:nvPr/>
          </p:nvSpPr>
          <p:spPr>
            <a:xfrm rot="5400000">
              <a:off x="2095251" y="2480688"/>
              <a:ext cx="291300" cy="195600"/>
            </a:xfrm>
            <a:prstGeom prst="triangle">
              <a:avLst>
                <a:gd fmla="val 50000" name="adj"/>
              </a:avLst>
            </a:prstGeom>
            <a:solidFill>
              <a:srgbClr val="EDF8FA"/>
            </a:solidFill>
            <a:ln cap="flat" cmpd="sng" w="25400">
              <a:solidFill>
                <a:srgbClr val="EDF8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24eb291058f_0_24"/>
            <p:cNvSpPr/>
            <p:nvPr/>
          </p:nvSpPr>
          <p:spPr>
            <a:xfrm rot="5400000">
              <a:off x="4184575" y="2480688"/>
              <a:ext cx="291300" cy="195600"/>
            </a:xfrm>
            <a:prstGeom prst="triangle">
              <a:avLst>
                <a:gd fmla="val 50000" name="adj"/>
              </a:avLst>
            </a:prstGeom>
            <a:solidFill>
              <a:srgbClr val="EDF8FA"/>
            </a:solidFill>
            <a:ln cap="flat" cmpd="sng" w="25400">
              <a:solidFill>
                <a:srgbClr val="EDF8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24eb291058f_0_24"/>
            <p:cNvSpPr/>
            <p:nvPr/>
          </p:nvSpPr>
          <p:spPr>
            <a:xfrm rot="5400000">
              <a:off x="6318175" y="2480688"/>
              <a:ext cx="291300" cy="195600"/>
            </a:xfrm>
            <a:prstGeom prst="triangle">
              <a:avLst>
                <a:gd fmla="val 50000" name="adj"/>
              </a:avLst>
            </a:prstGeom>
            <a:solidFill>
              <a:srgbClr val="EDF8FA"/>
            </a:solidFill>
            <a:ln cap="flat" cmpd="sng" w="25400">
              <a:solidFill>
                <a:srgbClr val="EDF8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78;g24eb291058f_0_24"/>
            <p:cNvGrpSpPr/>
            <p:nvPr/>
          </p:nvGrpSpPr>
          <p:grpSpPr>
            <a:xfrm>
              <a:off x="411050" y="1549875"/>
              <a:ext cx="1431525" cy="1717803"/>
              <a:chOff x="411050" y="1549875"/>
              <a:chExt cx="1431525" cy="1717803"/>
            </a:xfrm>
          </p:grpSpPr>
          <p:sp>
            <p:nvSpPr>
              <p:cNvPr id="79" name="Google Shape;79;g24eb291058f_0_24"/>
              <p:cNvSpPr/>
              <p:nvPr/>
            </p:nvSpPr>
            <p:spPr>
              <a:xfrm>
                <a:off x="486575" y="1911678"/>
                <a:ext cx="1356000" cy="1356000"/>
              </a:xfrm>
              <a:prstGeom prst="ellipse">
                <a:avLst/>
              </a:prstGeom>
              <a:solidFill>
                <a:schemeClr val="lt1"/>
              </a:solidFill>
              <a:ln cap="flat" cmpd="sng" w="57150">
                <a:solidFill>
                  <a:srgbClr val="EBF8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lang="ja-JP" sz="1600" u="sng">
                    <a:solidFill>
                      <a:schemeClr val="hlink"/>
                    </a:solidFill>
                    <a:hlinkClick action="ppaction://hlinksldjump" r:id="rId3"/>
                  </a:rPr>
                  <a:t>実施</a:t>
                </a:r>
                <a:endParaRPr b="1" sz="16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lang="ja-JP" sz="1600" u="sng">
                    <a:solidFill>
                      <a:schemeClr val="hlink"/>
                    </a:solidFill>
                    <a:hlinkClick action="ppaction://hlinksldjump" r:id="rId4"/>
                  </a:rPr>
                  <a:t>状況の確認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g24eb291058f_0_24"/>
              <p:cNvSpPr txBox="1"/>
              <p:nvPr/>
            </p:nvSpPr>
            <p:spPr>
              <a:xfrm>
                <a:off x="411050" y="1549875"/>
                <a:ext cx="4278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ja-JP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①</a:t>
                </a:r>
                <a:endParaRPr b="1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g24eb291058f_0_24"/>
            <p:cNvGrpSpPr/>
            <p:nvPr/>
          </p:nvGrpSpPr>
          <p:grpSpPr>
            <a:xfrm>
              <a:off x="2468450" y="1549875"/>
              <a:ext cx="1461250" cy="1717803"/>
              <a:chOff x="2468450" y="1549875"/>
              <a:chExt cx="1461250" cy="1717803"/>
            </a:xfrm>
          </p:grpSpPr>
          <p:sp>
            <p:nvSpPr>
              <p:cNvPr id="82" name="Google Shape;82;g24eb291058f_0_24"/>
              <p:cNvSpPr/>
              <p:nvPr/>
            </p:nvSpPr>
            <p:spPr>
              <a:xfrm>
                <a:off x="2573700" y="1911678"/>
                <a:ext cx="1356000" cy="1356000"/>
              </a:xfrm>
              <a:prstGeom prst="ellipse">
                <a:avLst/>
              </a:prstGeom>
              <a:solidFill>
                <a:schemeClr val="lt1"/>
              </a:solidFill>
              <a:ln cap="flat" cmpd="sng" w="57150">
                <a:solidFill>
                  <a:srgbClr val="EBF8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lang="ja-JP" sz="1600" u="sng">
                    <a:solidFill>
                      <a:schemeClr val="hlink"/>
                    </a:solidFill>
                    <a:hlinkClick action="ppaction://hlinksldjump" r:id="rId5"/>
                  </a:rPr>
                  <a:t>産業医面談の勧奨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24eb291058f_0_24"/>
              <p:cNvSpPr txBox="1"/>
              <p:nvPr/>
            </p:nvSpPr>
            <p:spPr>
              <a:xfrm>
                <a:off x="2468450" y="1549875"/>
                <a:ext cx="4278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ja-JP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②</a:t>
                </a:r>
                <a:endParaRPr b="1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g24eb291058f_0_24"/>
            <p:cNvGrpSpPr/>
            <p:nvPr/>
          </p:nvGrpSpPr>
          <p:grpSpPr>
            <a:xfrm>
              <a:off x="4602050" y="1549875"/>
              <a:ext cx="1490975" cy="1717803"/>
              <a:chOff x="4602050" y="1549875"/>
              <a:chExt cx="1490975" cy="1717803"/>
            </a:xfrm>
          </p:grpSpPr>
          <p:sp>
            <p:nvSpPr>
              <p:cNvPr id="85" name="Google Shape;85;g24eb291058f_0_24"/>
              <p:cNvSpPr/>
              <p:nvPr/>
            </p:nvSpPr>
            <p:spPr>
              <a:xfrm>
                <a:off x="4737025" y="1911678"/>
                <a:ext cx="1356000" cy="1356000"/>
              </a:xfrm>
              <a:prstGeom prst="ellipse">
                <a:avLst/>
              </a:prstGeom>
              <a:solidFill>
                <a:schemeClr val="lt1"/>
              </a:solidFill>
              <a:ln cap="flat" cmpd="sng" w="57150">
                <a:solidFill>
                  <a:srgbClr val="EBF8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lang="ja-JP" sz="1600" u="sng">
                    <a:solidFill>
                      <a:schemeClr val="hlink"/>
                    </a:solidFill>
                    <a:hlinkClick action="ppaction://hlinksldjump" r:id="rId6"/>
                  </a:rPr>
                  <a:t>結果</a:t>
                </a:r>
                <a:endParaRPr b="1" sz="16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lang="ja-JP" sz="1600" u="sng">
                    <a:solidFill>
                      <a:schemeClr val="hlink"/>
                    </a:solidFill>
                    <a:hlinkClick action="ppaction://hlinksldjump" r:id="rId7"/>
                  </a:rPr>
                  <a:t>報告書の作成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24eb291058f_0_24"/>
              <p:cNvSpPr txBox="1"/>
              <p:nvPr/>
            </p:nvSpPr>
            <p:spPr>
              <a:xfrm>
                <a:off x="4602050" y="1549875"/>
                <a:ext cx="4278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ja-JP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③</a:t>
                </a:r>
                <a:endParaRPr b="1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g24eb291058f_0_24"/>
            <p:cNvSpPr/>
            <p:nvPr/>
          </p:nvSpPr>
          <p:spPr>
            <a:xfrm>
              <a:off x="6834320" y="1958900"/>
              <a:ext cx="1356000" cy="1356000"/>
            </a:xfrm>
            <a:prstGeom prst="ellipse">
              <a:avLst/>
            </a:prstGeom>
            <a:solidFill>
              <a:schemeClr val="lt1"/>
            </a:solidFill>
            <a:ln cap="flat" cmpd="sng" w="57150">
              <a:solidFill>
                <a:srgbClr val="EBF8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ja-JP" sz="1500" u="sng">
                  <a:solidFill>
                    <a:schemeClr val="hlink"/>
                  </a:solidFill>
                  <a:hlinkClick action="ppaction://hlinksldjump" r:id="rId8"/>
                </a:rPr>
                <a:t>集団分析</a:t>
              </a:r>
              <a:endParaRPr b="0" i="0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24eb291058f_0_24"/>
            <p:cNvSpPr txBox="1"/>
            <p:nvPr/>
          </p:nvSpPr>
          <p:spPr>
            <a:xfrm>
              <a:off x="6735650" y="1549875"/>
              <a:ext cx="4278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ja-JP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④</a:t>
              </a:r>
              <a:endParaRPr b="1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5a48991509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075" y="1134566"/>
            <a:ext cx="5143500" cy="193863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5a48991509_1_3"/>
          <p:cNvSpPr/>
          <p:nvPr/>
        </p:nvSpPr>
        <p:spPr>
          <a:xfrm>
            <a:off x="2886574" y="1412375"/>
            <a:ext cx="3645000" cy="16605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5a48991509_1_3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7" name="Google Shape;97;g25a48991509_1_3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①</a:t>
            </a:r>
            <a:r>
              <a:rPr lang="ja-JP"/>
              <a:t>ホーム画面より実施状況を確認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グラフィカル ユーザー インターフェイス, アプリケーション&#10;&#10;自動的に生成された説明" id="98" name="Google Shape;98;g25a48991509_1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16" y="652354"/>
            <a:ext cx="1243056" cy="38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5a48991509_1_3"/>
          <p:cNvSpPr/>
          <p:nvPr/>
        </p:nvSpPr>
        <p:spPr>
          <a:xfrm>
            <a:off x="92050" y="1080425"/>
            <a:ext cx="1243200" cy="1851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a48991509_1_3"/>
          <p:cNvSpPr txBox="1"/>
          <p:nvPr/>
        </p:nvSpPr>
        <p:spPr>
          <a:xfrm>
            <a:off x="6697575" y="860700"/>
            <a:ext cx="282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ストレスチェックの実施状況を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人数・割合で確認することが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できます。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下に記載されている対象を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それぞれクリックすると、一覧で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確認できる画面へ移動します。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5a48991509_1_3"/>
          <p:cNvSpPr/>
          <p:nvPr/>
        </p:nvSpPr>
        <p:spPr>
          <a:xfrm>
            <a:off x="6773769" y="3458866"/>
            <a:ext cx="1933200" cy="82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142" y="0"/>
                </a:moveTo>
                <a:close/>
                <a:lnTo>
                  <a:pt x="-6142" y="120000"/>
                </a:lnTo>
              </a:path>
              <a:path extrusionOk="0" fill="none" h="120000" w="120000">
                <a:moveTo>
                  <a:pt x="-6142" y="43241"/>
                </a:moveTo>
                <a:lnTo>
                  <a:pt x="-25252" y="-4350"/>
                </a:lnTo>
              </a:path>
            </a:pathLst>
          </a:custGeom>
          <a:noFill/>
          <a:ln cap="flat" cmpd="sng" w="9525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5a48991509_1_3"/>
          <p:cNvSpPr txBox="1"/>
          <p:nvPr/>
        </p:nvSpPr>
        <p:spPr>
          <a:xfrm>
            <a:off x="6697586" y="3458872"/>
            <a:ext cx="313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月ごとに、実施された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ストレスチェックの診断結果より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ストレスの有無</a:t>
            </a:r>
            <a:r>
              <a:rPr lang="ja-JP" sz="1200">
                <a:solidFill>
                  <a:srgbClr val="1B224C"/>
                </a:solidFill>
              </a:rPr>
              <a:t>、</a:t>
            </a: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未受診者の割合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200">
                <a:solidFill>
                  <a:srgbClr val="1B224C"/>
                </a:solidFill>
              </a:rPr>
              <a:t>が</a:t>
            </a: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グラフで表示されます。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5a48991509_1_3"/>
          <p:cNvSpPr/>
          <p:nvPr/>
        </p:nvSpPr>
        <p:spPr>
          <a:xfrm>
            <a:off x="6773775" y="942025"/>
            <a:ext cx="1933200" cy="123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516" y="0"/>
                </a:moveTo>
                <a:close/>
                <a:lnTo>
                  <a:pt x="-7516" y="120000"/>
                </a:lnTo>
              </a:path>
              <a:path extrusionOk="0" fill="none" h="120000" w="120000">
                <a:moveTo>
                  <a:pt x="-7516" y="15584"/>
                </a:moveTo>
                <a:lnTo>
                  <a:pt x="-59437" y="41462"/>
                </a:lnTo>
              </a:path>
            </a:pathLst>
          </a:custGeom>
          <a:noFill/>
          <a:ln cap="flat" cmpd="sng" w="9525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5a48991509_1_3"/>
          <p:cNvSpPr/>
          <p:nvPr/>
        </p:nvSpPr>
        <p:spPr>
          <a:xfrm>
            <a:off x="1133061" y="652354"/>
            <a:ext cx="215100" cy="2127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a48991509_1_3"/>
          <p:cNvSpPr txBox="1"/>
          <p:nvPr/>
        </p:nvSpPr>
        <p:spPr>
          <a:xfrm>
            <a:off x="1437600" y="3622675"/>
            <a:ext cx="396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000">
                <a:solidFill>
                  <a:srgbClr val="FF0000"/>
                </a:solidFill>
              </a:rPr>
              <a:t>※</a:t>
            </a:r>
            <a:r>
              <a:rPr lang="ja-JP" sz="1000">
                <a:solidFill>
                  <a:srgbClr val="1B224C"/>
                </a:solidFill>
              </a:rPr>
              <a:t>「ストレスチェックに関する産業医面談希望者を確認」</a:t>
            </a:r>
            <a:endParaRPr sz="1000">
              <a:solidFill>
                <a:srgbClr val="1B224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000">
                <a:solidFill>
                  <a:srgbClr val="1B224C"/>
                </a:solidFill>
              </a:rPr>
              <a:t>　 の対象者は、受検後の画面で「産業医面談を希望する」を</a:t>
            </a:r>
            <a:endParaRPr sz="1000">
              <a:solidFill>
                <a:srgbClr val="1B224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Arial"/>
              <a:buNone/>
            </a:pPr>
            <a:r>
              <a:rPr lang="ja-JP" sz="1000">
                <a:solidFill>
                  <a:srgbClr val="1B224C"/>
                </a:solidFill>
              </a:rPr>
              <a:t>　 選択した従業員です。早めに産業医面談を調整しましょう。</a:t>
            </a:r>
            <a:endParaRPr sz="1000">
              <a:solidFill>
                <a:srgbClr val="1B224C"/>
              </a:solidFill>
            </a:endParaRPr>
          </a:p>
        </p:txBody>
      </p:sp>
      <p:sp>
        <p:nvSpPr>
          <p:cNvPr id="106" name="Google Shape;106;g25a48991509_1_3"/>
          <p:cNvSpPr txBox="1"/>
          <p:nvPr/>
        </p:nvSpPr>
        <p:spPr>
          <a:xfrm>
            <a:off x="3223695" y="2437669"/>
            <a:ext cx="420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FF0000"/>
                </a:solidFill>
              </a:rPr>
              <a:t>※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5a016e61b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0250"/>
            <a:ext cx="3923401" cy="171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5a016e61b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375" y="2187950"/>
            <a:ext cx="5028150" cy="16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5a016e61b7_0_0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5" name="Google Shape;115;g25a016e61b7_0_0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②</a:t>
            </a:r>
            <a:r>
              <a:rPr lang="ja-JP"/>
              <a:t>高ストレス者へ</a:t>
            </a:r>
            <a:r>
              <a:rPr lang="ja-JP"/>
              <a:t>産業医面談の勧奨メールを送る（</a:t>
            </a:r>
            <a:r>
              <a:rPr lang="ja-JP"/>
              <a:t>ホーム画面より）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6" name="Google Shape;116;g25a016e61b7_0_0"/>
          <p:cNvSpPr txBox="1"/>
          <p:nvPr/>
        </p:nvSpPr>
        <p:spPr>
          <a:xfrm>
            <a:off x="6392025" y="513700"/>
            <a:ext cx="26004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ホーム画面の「ストレスチェック レポート」から「</a:t>
            </a:r>
            <a:r>
              <a:rPr lang="ja-JP" sz="1100">
                <a:solidFill>
                  <a:srgbClr val="FF0000"/>
                </a:solidFill>
              </a:rPr>
              <a:t>高ストレス者を確認</a:t>
            </a:r>
            <a:r>
              <a:rPr lang="ja-JP" sz="1100">
                <a:solidFill>
                  <a:schemeClr val="dk1"/>
                </a:solidFill>
              </a:rPr>
              <a:t>」をクリックします。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赤の「高ストレス者」ラベルのついた従業員のみが表示されます。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左側一番上のチェックボックスをチェックします。さらに、ページに入りきらない同条件の従業員も全て含める場合は、青色でポップアップした「検索条件に一致する全ての従業員を選択」をクリック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「選択した従業員の操作を選択」のプルダウンより、「</a:t>
            </a:r>
            <a:r>
              <a:rPr lang="ja-JP" sz="1100">
                <a:solidFill>
                  <a:schemeClr val="dk1"/>
                </a:solidFill>
              </a:rPr>
              <a:t>産業医面談勧奨メールを送信」</a:t>
            </a:r>
            <a:r>
              <a:rPr lang="ja-JP" sz="1100">
                <a:solidFill>
                  <a:schemeClr val="dk1"/>
                </a:solidFill>
              </a:rPr>
              <a:t>を選択し、右隣の「メール雛形」</a:t>
            </a:r>
            <a:r>
              <a:rPr lang="ja-JP" sz="1100">
                <a:solidFill>
                  <a:srgbClr val="FF0000"/>
                </a:solidFill>
              </a:rPr>
              <a:t>※</a:t>
            </a:r>
            <a:r>
              <a:rPr lang="ja-JP" sz="1100">
                <a:solidFill>
                  <a:schemeClr val="dk1"/>
                </a:solidFill>
              </a:rPr>
              <a:t>を選択して実行をクリックします。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確認のポップアップが表示され、OKをクリックすると、勧奨メールが送信されます。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7" name="Google Shape;117;g25a016e61b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0650" y="3925625"/>
            <a:ext cx="2477726" cy="803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18" name="Google Shape;118;g25a016e61b7_0_0"/>
          <p:cNvCxnSpPr/>
          <p:nvPr/>
        </p:nvCxnSpPr>
        <p:spPr>
          <a:xfrm>
            <a:off x="1843306" y="3871952"/>
            <a:ext cx="4011000" cy="0"/>
          </a:xfrm>
          <a:prstGeom prst="straightConnector1">
            <a:avLst/>
          </a:prstGeom>
          <a:noFill/>
          <a:ln cap="flat" cmpd="sng" w="9525">
            <a:solidFill>
              <a:srgbClr val="AFAFAF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g25a016e61b7_0_0"/>
          <p:cNvCxnSpPr/>
          <p:nvPr/>
        </p:nvCxnSpPr>
        <p:spPr>
          <a:xfrm flipH="1" rot="-5400000">
            <a:off x="2425641" y="3933334"/>
            <a:ext cx="399600" cy="297900"/>
          </a:xfrm>
          <a:prstGeom prst="bentConnector2">
            <a:avLst/>
          </a:prstGeom>
          <a:noFill/>
          <a:ln cap="flat" cmpd="sng" w="9525">
            <a:solidFill>
              <a:srgbClr val="1B224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0" name="Google Shape;120;g25a016e61b7_0_0"/>
          <p:cNvSpPr/>
          <p:nvPr/>
        </p:nvSpPr>
        <p:spPr>
          <a:xfrm>
            <a:off x="76075" y="1352025"/>
            <a:ext cx="796200" cy="1539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1" name="Google Shape;121;g25a016e61b7_0_0"/>
          <p:cNvSpPr/>
          <p:nvPr/>
        </p:nvSpPr>
        <p:spPr>
          <a:xfrm>
            <a:off x="2558907" y="2938702"/>
            <a:ext cx="462000" cy="144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2" name="Google Shape;122;g25a016e61b7_0_0"/>
          <p:cNvSpPr/>
          <p:nvPr/>
        </p:nvSpPr>
        <p:spPr>
          <a:xfrm flipH="1" rot="10800000">
            <a:off x="307975" y="2067675"/>
            <a:ext cx="564300" cy="654000"/>
          </a:xfrm>
          <a:prstGeom prst="bentArrow">
            <a:avLst>
              <a:gd fmla="val 25000" name="adj1"/>
              <a:gd fmla="val 25000" name="adj2"/>
              <a:gd fmla="val 25000" name="adj3"/>
              <a:gd fmla="val 68404" name="adj4"/>
            </a:avLst>
          </a:prstGeom>
          <a:solidFill>
            <a:srgbClr val="46C0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g25a016e61b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675" y="2520800"/>
            <a:ext cx="5028149" cy="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5a016e61b7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9397" y="2216525"/>
            <a:ext cx="297778" cy="1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5a016e61b7_0_0"/>
          <p:cNvSpPr/>
          <p:nvPr/>
        </p:nvSpPr>
        <p:spPr>
          <a:xfrm>
            <a:off x="1143925" y="2552025"/>
            <a:ext cx="873600" cy="5478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6" name="Google Shape;126;g25a016e61b7_0_0"/>
          <p:cNvSpPr/>
          <p:nvPr/>
        </p:nvSpPr>
        <p:spPr>
          <a:xfrm>
            <a:off x="965675" y="2518750"/>
            <a:ext cx="134700" cy="1950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7" name="Google Shape;127;g25a016e61b7_0_0"/>
          <p:cNvSpPr/>
          <p:nvPr/>
        </p:nvSpPr>
        <p:spPr>
          <a:xfrm>
            <a:off x="2292876" y="2526825"/>
            <a:ext cx="972900" cy="1950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8" name="Google Shape;128;g25a016e61b7_0_0"/>
          <p:cNvSpPr/>
          <p:nvPr/>
        </p:nvSpPr>
        <p:spPr>
          <a:xfrm>
            <a:off x="3541125" y="2548725"/>
            <a:ext cx="220800" cy="1539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9" name="Google Shape;129;g25a016e61b7_0_0"/>
          <p:cNvSpPr/>
          <p:nvPr/>
        </p:nvSpPr>
        <p:spPr>
          <a:xfrm>
            <a:off x="3761825" y="2753625"/>
            <a:ext cx="972900" cy="144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0" name="Google Shape;130;g25a016e61b7_0_0"/>
          <p:cNvSpPr/>
          <p:nvPr/>
        </p:nvSpPr>
        <p:spPr>
          <a:xfrm>
            <a:off x="3157925" y="3236950"/>
            <a:ext cx="462000" cy="1539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1" name="Google Shape;131;g25a016e61b7_0_0"/>
          <p:cNvSpPr/>
          <p:nvPr/>
        </p:nvSpPr>
        <p:spPr>
          <a:xfrm>
            <a:off x="7095250" y="1715425"/>
            <a:ext cx="1068300" cy="95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6914" y="0"/>
                </a:moveTo>
                <a:close/>
                <a:lnTo>
                  <a:pt x="-86914" y="120000"/>
                </a:lnTo>
              </a:path>
              <a:path extrusionOk="0" fill="none" h="120000" w="120000">
                <a:moveTo>
                  <a:pt x="-86914" y="39356"/>
                </a:moveTo>
                <a:lnTo>
                  <a:pt x="-259012" y="113524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2" name="Google Shape;132;g25a016e61b7_0_0"/>
          <p:cNvSpPr/>
          <p:nvPr/>
        </p:nvSpPr>
        <p:spPr>
          <a:xfrm>
            <a:off x="3157925" y="3617950"/>
            <a:ext cx="462000" cy="1539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3" name="Google Shape;133;g25a016e61b7_0_0"/>
          <p:cNvSpPr txBox="1"/>
          <p:nvPr/>
        </p:nvSpPr>
        <p:spPr>
          <a:xfrm>
            <a:off x="5686275" y="4336000"/>
            <a:ext cx="392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0975" lvl="0" marL="89999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</a:rPr>
              <a:t>※</a:t>
            </a:r>
            <a:r>
              <a:rPr lang="ja-JP" sz="900">
                <a:solidFill>
                  <a:schemeClr val="dk1"/>
                </a:solidFill>
              </a:rPr>
              <a:t>勧奨メールの雛形一覧＞産業医面談勧奨の雛形を登録 から作成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ad9aa9345_0_136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0" name="Google Shape;140;g22ad9aa9345_0_136"/>
          <p:cNvSpPr txBox="1"/>
          <p:nvPr>
            <p:ph type="title"/>
          </p:nvPr>
        </p:nvSpPr>
        <p:spPr>
          <a:xfrm>
            <a:off x="0" y="193800"/>
            <a:ext cx="914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【</a:t>
            </a:r>
            <a:r>
              <a:rPr lang="ja-JP"/>
              <a:t>補足】</a:t>
            </a:r>
            <a:r>
              <a:rPr lang="ja-JP">
                <a:solidFill>
                  <a:schemeClr val="dk2"/>
                </a:solidFill>
              </a:rPr>
              <a:t>高ストレス者</a:t>
            </a:r>
            <a:r>
              <a:rPr lang="ja-JP"/>
              <a:t>へ</a:t>
            </a:r>
            <a:r>
              <a:rPr lang="ja-JP"/>
              <a:t>産業医面談の勧奨メールを送る（受検状況の確認より）</a:t>
            </a:r>
            <a:endParaRPr/>
          </a:p>
        </p:txBody>
      </p:sp>
      <p:sp>
        <p:nvSpPr>
          <p:cNvPr id="141" name="Google Shape;141;g22ad9aa9345_0_136"/>
          <p:cNvSpPr txBox="1"/>
          <p:nvPr/>
        </p:nvSpPr>
        <p:spPr>
          <a:xfrm>
            <a:off x="6468225" y="648782"/>
            <a:ext cx="26004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ラベル検索より、高ストレス者を選択します。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赤の「高ストレス者」ラベルのついた従業員のみが表示されます。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左側一番上のチェックボックスをチェックします。さらに、ページに入りきらない同条件の従業員も全て含める場合は、青色でポップアップした「検索条件に一致する全ての従業員を選択」をクリック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「選択した従業員の操作を選択」のプルダウンより、メールの種類を選択し、右隣の「メール雛形」</a:t>
            </a:r>
            <a:r>
              <a:rPr lang="ja-JP" sz="1100">
                <a:solidFill>
                  <a:srgbClr val="FF0000"/>
                </a:solidFill>
              </a:rPr>
              <a:t>※</a:t>
            </a:r>
            <a:r>
              <a:rPr lang="ja-JP" sz="1100">
                <a:solidFill>
                  <a:schemeClr val="dk1"/>
                </a:solidFill>
              </a:rPr>
              <a:t>を選択して実行をクリックします。</a:t>
            </a:r>
            <a:endParaRPr sz="1100">
              <a:solidFill>
                <a:schemeClr val="dk1"/>
              </a:solidFill>
            </a:endParaRPr>
          </a:p>
          <a:p>
            <a:pPr indent="-163512" lvl="0" marL="18256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ja-JP" sz="1100">
                <a:solidFill>
                  <a:schemeClr val="dk1"/>
                </a:solidFill>
              </a:rPr>
              <a:t>確認のポップアップが表示され、OKをクリックすると、勧奨メールが送信されます。</a:t>
            </a:r>
            <a:endParaRPr sz="1100">
              <a:solidFill>
                <a:schemeClr val="dk1"/>
              </a:solidFill>
            </a:endParaRPr>
          </a:p>
          <a:p>
            <a:pPr indent="-180975" lvl="0" marL="89999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FF0000"/>
                </a:solidFill>
              </a:rPr>
              <a:t>※</a:t>
            </a:r>
            <a:r>
              <a:rPr lang="ja-JP" sz="1100">
                <a:solidFill>
                  <a:schemeClr val="dk1"/>
                </a:solidFill>
              </a:rPr>
              <a:t>勧奨メールの雛形一覧＞産業医面談勧奨の雛形を登録 から作成。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142" name="Google Shape;142;g22ad9aa9345_0_136"/>
          <p:cNvGrpSpPr/>
          <p:nvPr/>
        </p:nvGrpSpPr>
        <p:grpSpPr>
          <a:xfrm>
            <a:off x="177559" y="569243"/>
            <a:ext cx="1280427" cy="3279958"/>
            <a:chOff x="-805643" y="800622"/>
            <a:chExt cx="1986699" cy="4760462"/>
          </a:xfrm>
        </p:grpSpPr>
        <p:pic>
          <p:nvPicPr>
            <p:cNvPr id="143" name="Google Shape;143;g22ad9aa9345_0_1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805643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g22ad9aa9345_0_136"/>
            <p:cNvSpPr/>
            <p:nvPr/>
          </p:nvSpPr>
          <p:spPr>
            <a:xfrm>
              <a:off x="-753873" y="2788549"/>
              <a:ext cx="14604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145" name="Google Shape;145;g22ad9aa9345_0_136"/>
            <p:cNvSpPr/>
            <p:nvPr/>
          </p:nvSpPr>
          <p:spPr>
            <a:xfrm>
              <a:off x="908941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pic>
        <p:nvPicPr>
          <p:cNvPr id="146" name="Google Shape;146;g22ad9aa9345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625" y="1852275"/>
            <a:ext cx="4687976" cy="174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2ad9aa9345_0_136"/>
          <p:cNvGrpSpPr/>
          <p:nvPr/>
        </p:nvGrpSpPr>
        <p:grpSpPr>
          <a:xfrm>
            <a:off x="1640122" y="604577"/>
            <a:ext cx="3842700" cy="1204493"/>
            <a:chOff x="2173522" y="756977"/>
            <a:chExt cx="3842700" cy="1204493"/>
          </a:xfrm>
        </p:grpSpPr>
        <p:pic>
          <p:nvPicPr>
            <p:cNvPr descr="グラフィカル ユーザー インターフェイス&#10;&#10;自動的に生成された説明" id="148" name="Google Shape;148;g22ad9aa9345_0_136"/>
            <p:cNvPicPr preferRelativeResize="0"/>
            <p:nvPr/>
          </p:nvPicPr>
          <p:blipFill rotWithShape="1">
            <a:blip r:embed="rId5">
              <a:alphaModFix/>
            </a:blip>
            <a:srcRect b="54364" l="0" r="0" t="0"/>
            <a:stretch/>
          </p:blipFill>
          <p:spPr>
            <a:xfrm>
              <a:off x="2227282" y="852839"/>
              <a:ext cx="3735012" cy="1108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2ad9aa9345_0_136"/>
            <p:cNvSpPr/>
            <p:nvPr/>
          </p:nvSpPr>
          <p:spPr>
            <a:xfrm>
              <a:off x="2173522" y="756977"/>
              <a:ext cx="3842700" cy="1176600"/>
            </a:xfrm>
            <a:prstGeom prst="rect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sp>
        <p:nvSpPr>
          <p:cNvPr id="150" name="Google Shape;150;g22ad9aa9345_0_136"/>
          <p:cNvSpPr/>
          <p:nvPr/>
        </p:nvSpPr>
        <p:spPr>
          <a:xfrm>
            <a:off x="1582630" y="2143730"/>
            <a:ext cx="134700" cy="2112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1" name="Google Shape;151;g22ad9aa9345_0_136"/>
          <p:cNvSpPr/>
          <p:nvPr/>
        </p:nvSpPr>
        <p:spPr>
          <a:xfrm>
            <a:off x="1765750" y="2143714"/>
            <a:ext cx="744600" cy="5478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2" name="Google Shape;152;g22ad9aa9345_0_136"/>
          <p:cNvSpPr/>
          <p:nvPr/>
        </p:nvSpPr>
        <p:spPr>
          <a:xfrm>
            <a:off x="2814397" y="2143725"/>
            <a:ext cx="924300" cy="2112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3" name="Google Shape;153;g22ad9aa9345_0_136"/>
          <p:cNvSpPr/>
          <p:nvPr/>
        </p:nvSpPr>
        <p:spPr>
          <a:xfrm>
            <a:off x="3244707" y="2862127"/>
            <a:ext cx="462000" cy="144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4" name="Google Shape;154;g22ad9aa9345_0_136"/>
          <p:cNvSpPr/>
          <p:nvPr/>
        </p:nvSpPr>
        <p:spPr>
          <a:xfrm>
            <a:off x="3244700" y="3293525"/>
            <a:ext cx="462000" cy="144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5" name="Google Shape;155;g22ad9aa9345_0_136"/>
          <p:cNvSpPr/>
          <p:nvPr/>
        </p:nvSpPr>
        <p:spPr>
          <a:xfrm>
            <a:off x="3972545" y="2136300"/>
            <a:ext cx="214200" cy="1950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56" name="Google Shape;156;g22ad9aa9345_0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0250" y="3925625"/>
            <a:ext cx="2477726" cy="803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57" name="Google Shape;157;g22ad9aa9345_0_136"/>
          <p:cNvCxnSpPr/>
          <p:nvPr/>
        </p:nvCxnSpPr>
        <p:spPr>
          <a:xfrm>
            <a:off x="1995706" y="3795752"/>
            <a:ext cx="4011000" cy="0"/>
          </a:xfrm>
          <a:prstGeom prst="straightConnector1">
            <a:avLst/>
          </a:prstGeom>
          <a:noFill/>
          <a:ln cap="flat" cmpd="sng" w="9525">
            <a:solidFill>
              <a:srgbClr val="AFAFAF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g22ad9aa9345_0_136"/>
          <p:cNvCxnSpPr/>
          <p:nvPr/>
        </p:nvCxnSpPr>
        <p:spPr>
          <a:xfrm flipH="1" rot="-5400000">
            <a:off x="3035241" y="3857134"/>
            <a:ext cx="399600" cy="297900"/>
          </a:xfrm>
          <a:prstGeom prst="bentConnector2">
            <a:avLst/>
          </a:prstGeom>
          <a:noFill/>
          <a:ln cap="flat" cmpd="sng" w="9525">
            <a:solidFill>
              <a:srgbClr val="1B224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g22ad9aa9345_0_136"/>
          <p:cNvSpPr/>
          <p:nvPr/>
        </p:nvSpPr>
        <p:spPr>
          <a:xfrm>
            <a:off x="4088625" y="2352825"/>
            <a:ext cx="981600" cy="144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0" name="Google Shape;160;g22ad9aa9345_0_136"/>
          <p:cNvSpPr/>
          <p:nvPr/>
        </p:nvSpPr>
        <p:spPr>
          <a:xfrm>
            <a:off x="7195975" y="1742550"/>
            <a:ext cx="1068300" cy="95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6914" y="0"/>
                </a:moveTo>
                <a:close/>
                <a:lnTo>
                  <a:pt x="-86914" y="120000"/>
                </a:lnTo>
              </a:path>
              <a:path extrusionOk="0" fill="none" h="120000" w="120000">
                <a:moveTo>
                  <a:pt x="-86914" y="39356"/>
                </a:moveTo>
                <a:lnTo>
                  <a:pt x="-232387" y="84094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3c3a1c13d_0_622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67" name="Google Shape;167;g253c3a1c13d_0_622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③結果報告書を作成する（1）</a:t>
            </a:r>
            <a:endParaRPr/>
          </a:p>
        </p:txBody>
      </p:sp>
      <p:sp>
        <p:nvSpPr>
          <p:cNvPr id="168" name="Google Shape;168;g253c3a1c13d_0_622"/>
          <p:cNvSpPr txBox="1"/>
          <p:nvPr/>
        </p:nvSpPr>
        <p:spPr>
          <a:xfrm>
            <a:off x="0" y="441943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事業所ごとに、労基署へ提出する検査結果報告書が作成できます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3c3a1c13d_0_622"/>
          <p:cNvSpPr/>
          <p:nvPr/>
        </p:nvSpPr>
        <p:spPr>
          <a:xfrm>
            <a:off x="6171050" y="1280450"/>
            <a:ext cx="29265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ja-JP" sz="1200">
                <a:solidFill>
                  <a:schemeClr val="dk1"/>
                </a:solidFill>
              </a:rPr>
              <a:t>「検査結果等報告書を作成する」をクリックして下さい。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ja-JP" sz="1200">
                <a:solidFill>
                  <a:schemeClr val="dk1"/>
                </a:solidFill>
              </a:rPr>
              <a:t>事業場・対象年・検査実施最終月を入力し、「作成する」をクリックすると、作成フォームへ移動します。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70" name="Google Shape;170;g253c3a1c13d_0_622"/>
          <p:cNvGrpSpPr/>
          <p:nvPr/>
        </p:nvGrpSpPr>
        <p:grpSpPr>
          <a:xfrm>
            <a:off x="532402" y="761703"/>
            <a:ext cx="5617877" cy="3525717"/>
            <a:chOff x="52451" y="1161565"/>
            <a:chExt cx="5909200" cy="2820574"/>
          </a:xfrm>
        </p:grpSpPr>
        <p:pic>
          <p:nvPicPr>
            <p:cNvPr descr="グラフィカル ユーザー インターフェイス, アプリケーション&#10;&#10;自動的に生成された説明" id="171" name="Google Shape;171;g253c3a1c13d_0_622"/>
            <p:cNvPicPr preferRelativeResize="0"/>
            <p:nvPr/>
          </p:nvPicPr>
          <p:blipFill rotWithShape="1">
            <a:blip r:embed="rId3">
              <a:alphaModFix/>
            </a:blip>
            <a:srcRect b="0" l="6994" r="0" t="0"/>
            <a:stretch/>
          </p:blipFill>
          <p:spPr>
            <a:xfrm>
              <a:off x="1642786" y="2897597"/>
              <a:ext cx="4216478" cy="10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253c3a1c13d_0_622"/>
            <p:cNvPicPr preferRelativeResize="0"/>
            <p:nvPr/>
          </p:nvPicPr>
          <p:blipFill rotWithShape="1">
            <a:blip r:embed="rId4">
              <a:alphaModFix/>
            </a:blip>
            <a:srcRect b="45888" l="0" r="0" t="2937"/>
            <a:stretch/>
          </p:blipFill>
          <p:spPr>
            <a:xfrm>
              <a:off x="1595177" y="1185332"/>
              <a:ext cx="4366474" cy="1140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53c3a1c13d_0_622"/>
            <p:cNvSpPr/>
            <p:nvPr/>
          </p:nvSpPr>
          <p:spPr>
            <a:xfrm>
              <a:off x="3326792" y="1426961"/>
              <a:ext cx="894300" cy="149100"/>
            </a:xfrm>
            <a:prstGeom prst="rect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cxnSp>
          <p:nvCxnSpPr>
            <p:cNvPr id="174" name="Google Shape;174;g253c3a1c13d_0_622"/>
            <p:cNvCxnSpPr/>
            <p:nvPr/>
          </p:nvCxnSpPr>
          <p:spPr>
            <a:xfrm>
              <a:off x="3423125" y="1588165"/>
              <a:ext cx="0" cy="1231200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75" name="Google Shape;175;g253c3a1c13d_0_622"/>
            <p:cNvSpPr/>
            <p:nvPr/>
          </p:nvSpPr>
          <p:spPr>
            <a:xfrm>
              <a:off x="2669309" y="3731516"/>
              <a:ext cx="2133600" cy="172200"/>
            </a:xfrm>
            <a:prstGeom prst="rect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grpSp>
          <p:nvGrpSpPr>
            <p:cNvPr id="176" name="Google Shape;176;g253c3a1c13d_0_622"/>
            <p:cNvGrpSpPr/>
            <p:nvPr/>
          </p:nvGrpSpPr>
          <p:grpSpPr>
            <a:xfrm>
              <a:off x="52451" y="1161565"/>
              <a:ext cx="1471548" cy="2820574"/>
              <a:chOff x="140231" y="800622"/>
              <a:chExt cx="1986699" cy="4760462"/>
            </a:xfrm>
          </p:grpSpPr>
          <p:pic>
            <p:nvPicPr>
              <p:cNvPr id="177" name="Google Shape;177;g253c3a1c13d_0_6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0231" y="800622"/>
                <a:ext cx="1986699" cy="47604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g253c3a1c13d_0_622"/>
              <p:cNvSpPr/>
              <p:nvPr/>
            </p:nvSpPr>
            <p:spPr>
              <a:xfrm>
                <a:off x="204255" y="4548974"/>
                <a:ext cx="1882200" cy="445200"/>
              </a:xfrm>
              <a:prstGeom prst="rect">
                <a:avLst/>
              </a:prstGeom>
              <a:noFill/>
              <a:ln cap="flat" cmpd="sng" w="476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1">
                  <a:solidFill>
                    <a:schemeClr val="lt1"/>
                  </a:solidFill>
                  <a:latin typeface="MS PGothic"/>
                  <a:ea typeface="MS PGothic"/>
                  <a:cs typeface="MS PGothic"/>
                  <a:sym typeface="MS PGothic"/>
                </a:endParaRPr>
              </a:p>
            </p:txBody>
          </p:sp>
          <p:sp>
            <p:nvSpPr>
              <p:cNvPr id="179" name="Google Shape;179;g253c3a1c13d_0_622"/>
              <p:cNvSpPr/>
              <p:nvPr/>
            </p:nvSpPr>
            <p:spPr>
              <a:xfrm>
                <a:off x="1854815" y="2484163"/>
                <a:ext cx="231600" cy="249900"/>
              </a:xfrm>
              <a:prstGeom prst="rect">
                <a:avLst/>
              </a:prstGeom>
              <a:noFill/>
              <a:ln cap="flat" cmpd="sng" w="476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1">
                  <a:solidFill>
                    <a:schemeClr val="lt1"/>
                  </a:solidFill>
                  <a:latin typeface="MS PGothic"/>
                  <a:ea typeface="MS PGothic"/>
                  <a:cs typeface="MS PGothic"/>
                  <a:sym typeface="MS PGothic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3c3a1c13d_0_653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descr="グラフィカル ユーザー インターフェイス, テキスト, アプリケーション, チャットまたはテキスト メッセージ&#10;&#10;自動的に生成された説明" id="186" name="Google Shape;186;g253c3a1c13d_0_6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710" y="2762805"/>
            <a:ext cx="2299805" cy="91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53c3a1c13d_0_653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ja-JP"/>
              <a:t>③結果報告書を作成する（2）</a:t>
            </a:r>
            <a:endParaRPr/>
          </a:p>
        </p:txBody>
      </p:sp>
      <p:sp>
        <p:nvSpPr>
          <p:cNvPr id="188" name="Google Shape;188;g253c3a1c13d_0_653"/>
          <p:cNvSpPr/>
          <p:nvPr/>
        </p:nvSpPr>
        <p:spPr>
          <a:xfrm>
            <a:off x="5918330" y="2000390"/>
            <a:ext cx="1933200" cy="44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681" y="0"/>
                </a:moveTo>
                <a:close/>
                <a:lnTo>
                  <a:pt x="-5681" y="120000"/>
                </a:lnTo>
              </a:path>
              <a:path extrusionOk="0" fill="none" h="120000" w="120000">
                <a:moveTo>
                  <a:pt x="-5681" y="51636"/>
                </a:moveTo>
                <a:lnTo>
                  <a:pt x="-80576" y="332255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9" name="Google Shape;189;g253c3a1c13d_0_653"/>
          <p:cNvSpPr/>
          <p:nvPr/>
        </p:nvSpPr>
        <p:spPr>
          <a:xfrm>
            <a:off x="7147225" y="3644150"/>
            <a:ext cx="1933200" cy="39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2182" y="0"/>
                </a:moveTo>
                <a:close/>
                <a:lnTo>
                  <a:pt x="-82182" y="120000"/>
                </a:lnTo>
              </a:path>
              <a:path extrusionOk="0" fill="none" h="120000" w="120000">
                <a:moveTo>
                  <a:pt x="-82182" y="50849"/>
                </a:moveTo>
                <a:lnTo>
                  <a:pt x="-105011" y="144235"/>
                </a:lnTo>
              </a:path>
            </a:pathLst>
          </a:custGeom>
          <a:noFill/>
          <a:ln cap="flat" cmpd="sng" w="12700">
            <a:solidFill>
              <a:srgbClr val="1318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accent4"/>
                </a:solidFill>
                <a:latin typeface="MS PGothic"/>
                <a:ea typeface="MS PGothic"/>
                <a:cs typeface="MS PGothic"/>
                <a:sym typeface="MS PGothic"/>
              </a:rPr>
              <a:t>  </a:t>
            </a:r>
            <a:endParaRPr sz="1800">
              <a:solidFill>
                <a:schemeClr val="accent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0" name="Google Shape;190;g253c3a1c13d_0_653"/>
          <p:cNvSpPr/>
          <p:nvPr/>
        </p:nvSpPr>
        <p:spPr>
          <a:xfrm>
            <a:off x="5918330" y="995941"/>
            <a:ext cx="30846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ja-JP" sz="1200">
                <a:solidFill>
                  <a:schemeClr val="dk1"/>
                </a:solidFill>
              </a:rPr>
              <a:t>必要事項を入力します。事業場情報、報告内容の一部はシステムで自動入力されます。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ja-JP" sz="1200">
                <a:solidFill>
                  <a:schemeClr val="dk1"/>
                </a:solidFill>
              </a:rPr>
              <a:t>mediment上で産業医の承認を依頼する場合は、担当産業医を選択します。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ja-JP" sz="1200">
                <a:solidFill>
                  <a:schemeClr val="dk1"/>
                </a:solidFill>
              </a:rPr>
              <a:t>「PDFプレビュー」にて入力内容に間違いがないことを確認します。問題がなければ「産業医へ承認依頼を送信」をクリックし、作成完了です。 </a:t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36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69862" lvl="0" marL="1825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ja-JP" sz="1200">
                <a:solidFill>
                  <a:schemeClr val="dk1"/>
                </a:solidFill>
              </a:rPr>
              <a:t>作成が完了すると、「最近の作成履歴」に表示されます。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1" name="Google Shape;191;g253c3a1c13d_0_653"/>
          <p:cNvSpPr/>
          <p:nvPr/>
        </p:nvSpPr>
        <p:spPr>
          <a:xfrm>
            <a:off x="3265054" y="3388423"/>
            <a:ext cx="554100" cy="1284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2" name="Google Shape;192;g253c3a1c13d_0_653"/>
          <p:cNvSpPr/>
          <p:nvPr/>
        </p:nvSpPr>
        <p:spPr>
          <a:xfrm>
            <a:off x="3174847" y="3546234"/>
            <a:ext cx="756000" cy="1176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グラフィカル ユーザー インターフェイス, アプリケーション&#10;&#10;自動的に生成された説明" id="193" name="Google Shape;193;g253c3a1c13d_0_653"/>
          <p:cNvPicPr preferRelativeResize="0"/>
          <p:nvPr/>
        </p:nvPicPr>
        <p:blipFill rotWithShape="1">
          <a:blip r:embed="rId4">
            <a:alphaModFix/>
          </a:blip>
          <a:srcRect b="43668" l="0" r="0" t="0"/>
          <a:stretch/>
        </p:blipFill>
        <p:spPr>
          <a:xfrm>
            <a:off x="2302373" y="600324"/>
            <a:ext cx="2962566" cy="800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アプリケーション&#10;&#10;自動的に生成された説明" id="194" name="Google Shape;194;g253c3a1c13d_0_653"/>
          <p:cNvPicPr preferRelativeResize="0"/>
          <p:nvPr/>
        </p:nvPicPr>
        <p:blipFill rotWithShape="1">
          <a:blip r:embed="rId5">
            <a:alphaModFix/>
          </a:blip>
          <a:srcRect b="0" l="704" r="9" t="54861"/>
          <a:stretch/>
        </p:blipFill>
        <p:spPr>
          <a:xfrm>
            <a:off x="2385743" y="3706356"/>
            <a:ext cx="3103650" cy="9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53c3a1c13d_0_6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4050" y="902500"/>
            <a:ext cx="1350875" cy="313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53c3a1c13d_0_653"/>
          <p:cNvSpPr/>
          <p:nvPr/>
        </p:nvSpPr>
        <p:spPr>
          <a:xfrm>
            <a:off x="907585" y="3366609"/>
            <a:ext cx="1279800" cy="2835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7" name="Google Shape;197;g253c3a1c13d_0_653"/>
          <p:cNvSpPr/>
          <p:nvPr/>
        </p:nvSpPr>
        <p:spPr>
          <a:xfrm>
            <a:off x="2029904" y="1975008"/>
            <a:ext cx="157479" cy="1592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グラフィカル ユーザー インターフェイス, テキスト, アプリケーション, メール&#10;&#10;自動的に生成された説明" id="198" name="Google Shape;198;g253c3a1c13d_0_653"/>
          <p:cNvPicPr preferRelativeResize="0"/>
          <p:nvPr/>
        </p:nvPicPr>
        <p:blipFill rotWithShape="1">
          <a:blip r:embed="rId7">
            <a:alphaModFix/>
          </a:blip>
          <a:srcRect b="52845" l="0" r="0" t="0"/>
          <a:stretch/>
        </p:blipFill>
        <p:spPr>
          <a:xfrm>
            <a:off x="2302372" y="1540634"/>
            <a:ext cx="3079747" cy="10360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g253c3a1c13d_0_653"/>
          <p:cNvGrpSpPr/>
          <p:nvPr/>
        </p:nvGrpSpPr>
        <p:grpSpPr>
          <a:xfrm>
            <a:off x="2760071" y="1491638"/>
            <a:ext cx="2258196" cy="128403"/>
            <a:chOff x="2684038" y="2555420"/>
            <a:chExt cx="2997340" cy="207436"/>
          </a:xfrm>
        </p:grpSpPr>
        <p:sp>
          <p:nvSpPr>
            <p:cNvPr id="200" name="Google Shape;200;g253c3a1c13d_0_653"/>
            <p:cNvSpPr/>
            <p:nvPr/>
          </p:nvSpPr>
          <p:spPr>
            <a:xfrm>
              <a:off x="2684039" y="2555420"/>
              <a:ext cx="2997339" cy="138308"/>
            </a:xfrm>
            <a:custGeom>
              <a:rect b="b" l="l" r="r" t="t"/>
              <a:pathLst>
                <a:path extrusionOk="0" h="695325" w="3933825">
                  <a:moveTo>
                    <a:pt x="0" y="695325"/>
                  </a:moveTo>
                  <a:cubicBezTo>
                    <a:pt x="257969" y="385762"/>
                    <a:pt x="515938" y="76200"/>
                    <a:pt x="790575" y="66675"/>
                  </a:cubicBezTo>
                  <a:cubicBezTo>
                    <a:pt x="1065212" y="57150"/>
                    <a:pt x="1366838" y="641350"/>
                    <a:pt x="1647825" y="638175"/>
                  </a:cubicBezTo>
                  <a:cubicBezTo>
                    <a:pt x="1928812" y="635000"/>
                    <a:pt x="2193925" y="58737"/>
                    <a:pt x="2476500" y="47625"/>
                  </a:cubicBezTo>
                  <a:cubicBezTo>
                    <a:pt x="2759075" y="36513"/>
                    <a:pt x="3100388" y="579437"/>
                    <a:pt x="3343275" y="571500"/>
                  </a:cubicBezTo>
                  <a:cubicBezTo>
                    <a:pt x="3586162" y="563563"/>
                    <a:pt x="3759993" y="281781"/>
                    <a:pt x="3933825" y="0"/>
                  </a:cubicBez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01" name="Google Shape;201;g253c3a1c13d_0_653"/>
            <p:cNvSpPr/>
            <p:nvPr/>
          </p:nvSpPr>
          <p:spPr>
            <a:xfrm>
              <a:off x="2684038" y="2624548"/>
              <a:ext cx="2997339" cy="138308"/>
            </a:xfrm>
            <a:custGeom>
              <a:rect b="b" l="l" r="r" t="t"/>
              <a:pathLst>
                <a:path extrusionOk="0" h="695325" w="3933825">
                  <a:moveTo>
                    <a:pt x="0" y="695325"/>
                  </a:moveTo>
                  <a:cubicBezTo>
                    <a:pt x="257969" y="385762"/>
                    <a:pt x="515938" y="76200"/>
                    <a:pt x="790575" y="66675"/>
                  </a:cubicBezTo>
                  <a:cubicBezTo>
                    <a:pt x="1065212" y="57150"/>
                    <a:pt x="1366838" y="641350"/>
                    <a:pt x="1647825" y="638175"/>
                  </a:cubicBezTo>
                  <a:cubicBezTo>
                    <a:pt x="1928812" y="635000"/>
                    <a:pt x="2193925" y="58737"/>
                    <a:pt x="2476500" y="47625"/>
                  </a:cubicBezTo>
                  <a:cubicBezTo>
                    <a:pt x="2759075" y="36513"/>
                    <a:pt x="3100388" y="579437"/>
                    <a:pt x="3343275" y="571500"/>
                  </a:cubicBezTo>
                  <a:cubicBezTo>
                    <a:pt x="3586162" y="563563"/>
                    <a:pt x="3759993" y="281781"/>
                    <a:pt x="3933825" y="0"/>
                  </a:cubicBez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grpSp>
        <p:nvGrpSpPr>
          <p:cNvPr id="202" name="Google Shape;202;g253c3a1c13d_0_653"/>
          <p:cNvGrpSpPr/>
          <p:nvPr/>
        </p:nvGrpSpPr>
        <p:grpSpPr>
          <a:xfrm>
            <a:off x="2836378" y="2680788"/>
            <a:ext cx="2182167" cy="159205"/>
            <a:chOff x="2684038" y="2555420"/>
            <a:chExt cx="2999542" cy="208193"/>
          </a:xfrm>
        </p:grpSpPr>
        <p:sp>
          <p:nvSpPr>
            <p:cNvPr id="203" name="Google Shape;203;g253c3a1c13d_0_653"/>
            <p:cNvSpPr/>
            <p:nvPr/>
          </p:nvSpPr>
          <p:spPr>
            <a:xfrm>
              <a:off x="2684039" y="2555420"/>
              <a:ext cx="2999542" cy="139065"/>
            </a:xfrm>
            <a:custGeom>
              <a:rect b="b" l="l" r="r" t="t"/>
              <a:pathLst>
                <a:path extrusionOk="0" h="695325" w="3933825">
                  <a:moveTo>
                    <a:pt x="0" y="695325"/>
                  </a:moveTo>
                  <a:cubicBezTo>
                    <a:pt x="257969" y="385762"/>
                    <a:pt x="515938" y="76200"/>
                    <a:pt x="790575" y="66675"/>
                  </a:cubicBezTo>
                  <a:cubicBezTo>
                    <a:pt x="1065212" y="57150"/>
                    <a:pt x="1366838" y="641350"/>
                    <a:pt x="1647825" y="638175"/>
                  </a:cubicBezTo>
                  <a:cubicBezTo>
                    <a:pt x="1928812" y="635000"/>
                    <a:pt x="2193925" y="58737"/>
                    <a:pt x="2476500" y="47625"/>
                  </a:cubicBezTo>
                  <a:cubicBezTo>
                    <a:pt x="2759075" y="36513"/>
                    <a:pt x="3100388" y="579437"/>
                    <a:pt x="3343275" y="571500"/>
                  </a:cubicBezTo>
                  <a:cubicBezTo>
                    <a:pt x="3586162" y="563563"/>
                    <a:pt x="3759993" y="281781"/>
                    <a:pt x="3933825" y="0"/>
                  </a:cubicBez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04" name="Google Shape;204;g253c3a1c13d_0_653"/>
            <p:cNvSpPr/>
            <p:nvPr/>
          </p:nvSpPr>
          <p:spPr>
            <a:xfrm>
              <a:off x="2684038" y="2624548"/>
              <a:ext cx="2999542" cy="139065"/>
            </a:xfrm>
            <a:custGeom>
              <a:rect b="b" l="l" r="r" t="t"/>
              <a:pathLst>
                <a:path extrusionOk="0" h="695325" w="3933825">
                  <a:moveTo>
                    <a:pt x="0" y="695325"/>
                  </a:moveTo>
                  <a:cubicBezTo>
                    <a:pt x="257969" y="385762"/>
                    <a:pt x="515938" y="76200"/>
                    <a:pt x="790575" y="66675"/>
                  </a:cubicBezTo>
                  <a:cubicBezTo>
                    <a:pt x="1065212" y="57150"/>
                    <a:pt x="1366838" y="641350"/>
                    <a:pt x="1647825" y="638175"/>
                  </a:cubicBezTo>
                  <a:cubicBezTo>
                    <a:pt x="1928812" y="635000"/>
                    <a:pt x="2193925" y="58737"/>
                    <a:pt x="2476500" y="47625"/>
                  </a:cubicBezTo>
                  <a:cubicBezTo>
                    <a:pt x="2759075" y="36513"/>
                    <a:pt x="3100388" y="579437"/>
                    <a:pt x="3343275" y="571500"/>
                  </a:cubicBezTo>
                  <a:cubicBezTo>
                    <a:pt x="3586162" y="563563"/>
                    <a:pt x="3759993" y="281781"/>
                    <a:pt x="3933825" y="0"/>
                  </a:cubicBez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3c3a1c13d_0_793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11" name="Google Shape;211;g253c3a1c13d_0_793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③結果報告書の作成履歴を見る</a:t>
            </a:r>
            <a:endParaRPr/>
          </a:p>
        </p:txBody>
      </p:sp>
      <p:grpSp>
        <p:nvGrpSpPr>
          <p:cNvPr id="212" name="Google Shape;212;g253c3a1c13d_0_793"/>
          <p:cNvGrpSpPr/>
          <p:nvPr/>
        </p:nvGrpSpPr>
        <p:grpSpPr>
          <a:xfrm>
            <a:off x="1836968" y="745007"/>
            <a:ext cx="4345059" cy="3475283"/>
            <a:chOff x="1837049" y="891229"/>
            <a:chExt cx="4032163" cy="3192727"/>
          </a:xfrm>
        </p:grpSpPr>
        <p:pic>
          <p:nvPicPr>
            <p:cNvPr descr="グラフィカル ユーザー インターフェイス, アプリケーション&#10;&#10;自動的に生成された説明" id="213" name="Google Shape;213;g253c3a1c13d_0_793"/>
            <p:cNvPicPr preferRelativeResize="0"/>
            <p:nvPr/>
          </p:nvPicPr>
          <p:blipFill rotWithShape="1">
            <a:blip r:embed="rId3">
              <a:alphaModFix/>
            </a:blip>
            <a:srcRect b="0" l="704" r="9" t="54861"/>
            <a:stretch/>
          </p:blipFill>
          <p:spPr>
            <a:xfrm>
              <a:off x="1908749" y="2877430"/>
              <a:ext cx="3960463" cy="1206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g253c3a1c13d_0_793"/>
            <p:cNvSpPr/>
            <p:nvPr/>
          </p:nvSpPr>
          <p:spPr>
            <a:xfrm>
              <a:off x="4850830" y="3526918"/>
              <a:ext cx="1018289" cy="557038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pic>
          <p:nvPicPr>
            <p:cNvPr descr="グラフィカル ユーザー インターフェイス, アプリケーション&#10;&#10;自動的に生成された説明" id="215" name="Google Shape;215;g253c3a1c13d_0_793"/>
            <p:cNvPicPr preferRelativeResize="0"/>
            <p:nvPr/>
          </p:nvPicPr>
          <p:blipFill rotWithShape="1">
            <a:blip r:embed="rId3">
              <a:alphaModFix/>
            </a:blip>
            <a:srcRect b="47470" l="0" r="0" t="0"/>
            <a:stretch/>
          </p:blipFill>
          <p:spPr>
            <a:xfrm>
              <a:off x="1837049" y="891229"/>
              <a:ext cx="4006240" cy="14101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" name="Google Shape;216;g253c3a1c13d_0_793"/>
          <p:cNvGrpSpPr/>
          <p:nvPr/>
        </p:nvGrpSpPr>
        <p:grpSpPr>
          <a:xfrm>
            <a:off x="504898" y="925302"/>
            <a:ext cx="1342346" cy="3158760"/>
            <a:chOff x="140231" y="800622"/>
            <a:chExt cx="1986699" cy="4760462"/>
          </a:xfrm>
        </p:grpSpPr>
        <p:pic>
          <p:nvPicPr>
            <p:cNvPr id="217" name="Google Shape;217;g253c3a1c13d_0_7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231" y="800622"/>
              <a:ext cx="1986699" cy="4760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g253c3a1c13d_0_793"/>
            <p:cNvSpPr/>
            <p:nvPr/>
          </p:nvSpPr>
          <p:spPr>
            <a:xfrm>
              <a:off x="204255" y="4548974"/>
              <a:ext cx="1882200" cy="4452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19" name="Google Shape;219;g253c3a1c13d_0_793"/>
            <p:cNvSpPr/>
            <p:nvPr/>
          </p:nvSpPr>
          <p:spPr>
            <a:xfrm>
              <a:off x="1854815" y="2484163"/>
              <a:ext cx="231600" cy="2499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sp>
        <p:nvSpPr>
          <p:cNvPr id="220" name="Google Shape;220;g253c3a1c13d_0_793"/>
          <p:cNvSpPr txBox="1"/>
          <p:nvPr/>
        </p:nvSpPr>
        <p:spPr>
          <a:xfrm>
            <a:off x="6386875" y="889750"/>
            <a:ext cx="253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過去の検査結果等報告書について検索したい場合は、事業場・作成年を選択して「この条件で表示する」をクリックして下さい。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rPr lang="ja-JP" sz="1200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最近の作成履歴から探すことも可能です。</a:t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53c3a1c13d_0_793"/>
          <p:cNvSpPr txBox="1"/>
          <p:nvPr/>
        </p:nvSpPr>
        <p:spPr>
          <a:xfrm>
            <a:off x="5981699" y="2098460"/>
            <a:ext cx="316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24C"/>
              </a:buClr>
              <a:buSzPts val="1400"/>
              <a:buFont typeface="MS PGothic"/>
              <a:buNone/>
            </a:pPr>
            <a:r>
              <a:t/>
            </a:r>
            <a:endParaRPr sz="120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53c3a1c13d_0_793"/>
          <p:cNvSpPr txBox="1"/>
          <p:nvPr/>
        </p:nvSpPr>
        <p:spPr>
          <a:xfrm>
            <a:off x="6386875" y="2351225"/>
            <a:ext cx="2701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直近で作成された報告書と承認待ちの報告書などを確認できます。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承認待ちの報告書でもPDFを作成できますが、その場合産業医の名前はPDFに記載されません。</a:t>
            </a:r>
            <a:b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</a:rPr>
              <a:t>◆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必ず産業医の承認を得たものを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</a:rPr>
              <a:t>　労基署へご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提出</a:t>
            </a:r>
            <a:r>
              <a:rPr lang="ja-JP" sz="1200">
                <a:solidFill>
                  <a:schemeClr val="dk1"/>
                </a:solidFill>
              </a:rPr>
              <a:t>ください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ad9aa9345_0_7"/>
          <p:cNvSpPr txBox="1"/>
          <p:nvPr>
            <p:ph idx="12" type="sldNum"/>
          </p:nvPr>
        </p:nvSpPr>
        <p:spPr>
          <a:xfrm>
            <a:off x="8640000" y="4775334"/>
            <a:ext cx="36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29" name="Google Shape;229;g22ad9aa9345_0_7"/>
          <p:cNvSpPr txBox="1"/>
          <p:nvPr>
            <p:ph type="title"/>
          </p:nvPr>
        </p:nvSpPr>
        <p:spPr>
          <a:xfrm>
            <a:off x="612000" y="193800"/>
            <a:ext cx="792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ja-JP"/>
              <a:t>④</a:t>
            </a:r>
            <a:r>
              <a:rPr lang="ja-JP"/>
              <a:t>集団分析を行う（1）</a:t>
            </a:r>
            <a:endParaRPr/>
          </a:p>
        </p:txBody>
      </p:sp>
      <p:sp>
        <p:nvSpPr>
          <p:cNvPr id="230" name="Google Shape;230;g22ad9aa9345_0_7"/>
          <p:cNvSpPr txBox="1"/>
          <p:nvPr/>
        </p:nvSpPr>
        <p:spPr>
          <a:xfrm>
            <a:off x="0" y="441943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ストレスチェックの結果データを利し、集団分析を行うことができます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g22ad9aa9345_0_7"/>
          <p:cNvGrpSpPr/>
          <p:nvPr/>
        </p:nvGrpSpPr>
        <p:grpSpPr>
          <a:xfrm>
            <a:off x="2003572" y="507924"/>
            <a:ext cx="3557227" cy="4118122"/>
            <a:chOff x="2112825" y="560125"/>
            <a:chExt cx="3317071" cy="4065675"/>
          </a:xfrm>
        </p:grpSpPr>
        <p:pic>
          <p:nvPicPr>
            <p:cNvPr id="232" name="Google Shape;232;g22ad9aa9345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12825" y="560125"/>
              <a:ext cx="3273001" cy="2263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g22ad9aa9345_0_7"/>
            <p:cNvPicPr preferRelativeResize="0"/>
            <p:nvPr/>
          </p:nvPicPr>
          <p:blipFill rotWithShape="1">
            <a:blip r:embed="rId4">
              <a:alphaModFix/>
            </a:blip>
            <a:srcRect b="40621" l="13102" r="11940" t="0"/>
            <a:stretch/>
          </p:blipFill>
          <p:spPr>
            <a:xfrm>
              <a:off x="2405488" y="2684085"/>
              <a:ext cx="3024406" cy="1467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g22ad9aa9345_0_7"/>
            <p:cNvPicPr preferRelativeResize="0"/>
            <p:nvPr/>
          </p:nvPicPr>
          <p:blipFill rotWithShape="1">
            <a:blip r:embed="rId4">
              <a:alphaModFix/>
            </a:blip>
            <a:srcRect b="0" l="13102" r="11940" t="80813"/>
            <a:stretch/>
          </p:blipFill>
          <p:spPr>
            <a:xfrm>
              <a:off x="2405488" y="4151624"/>
              <a:ext cx="3024408" cy="474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g22ad9aa9345_0_7"/>
            <p:cNvSpPr/>
            <p:nvPr/>
          </p:nvSpPr>
          <p:spPr>
            <a:xfrm>
              <a:off x="3244450" y="3086102"/>
              <a:ext cx="213000" cy="1971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grpSp>
        <p:nvGrpSpPr>
          <p:cNvPr id="236" name="Google Shape;236;g22ad9aa9345_0_7"/>
          <p:cNvGrpSpPr/>
          <p:nvPr/>
        </p:nvGrpSpPr>
        <p:grpSpPr>
          <a:xfrm>
            <a:off x="496164" y="606031"/>
            <a:ext cx="1372045" cy="3609462"/>
            <a:chOff x="348050" y="463822"/>
            <a:chExt cx="1339234" cy="3120483"/>
          </a:xfrm>
        </p:grpSpPr>
        <p:pic>
          <p:nvPicPr>
            <p:cNvPr id="237" name="Google Shape;237;g22ad9aa9345_0_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8050" y="463822"/>
              <a:ext cx="1339234" cy="3120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g22ad9aa9345_0_7"/>
            <p:cNvSpPr/>
            <p:nvPr/>
          </p:nvSpPr>
          <p:spPr>
            <a:xfrm>
              <a:off x="348060" y="2341724"/>
              <a:ext cx="1339200" cy="163800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39" name="Google Shape;239;g22ad9aa9345_0_7"/>
            <p:cNvSpPr/>
            <p:nvPr/>
          </p:nvSpPr>
          <p:spPr>
            <a:xfrm>
              <a:off x="1503851" y="1567383"/>
              <a:ext cx="156122" cy="163809"/>
            </a:xfrm>
            <a:prstGeom prst="rect">
              <a:avLst/>
            </a:prstGeom>
            <a:noFill/>
            <a:ln cap="flat" cmpd="sng" w="476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  <p:grpSp>
        <p:nvGrpSpPr>
          <p:cNvPr id="240" name="Google Shape;240;g22ad9aa9345_0_7"/>
          <p:cNvGrpSpPr/>
          <p:nvPr/>
        </p:nvGrpSpPr>
        <p:grpSpPr>
          <a:xfrm>
            <a:off x="5808800" y="706594"/>
            <a:ext cx="3284400" cy="3684958"/>
            <a:chOff x="5961200" y="859025"/>
            <a:chExt cx="3284400" cy="3104430"/>
          </a:xfrm>
        </p:grpSpPr>
        <p:sp>
          <p:nvSpPr>
            <p:cNvPr id="241" name="Google Shape;241;g22ad9aa9345_0_7"/>
            <p:cNvSpPr txBox="1"/>
            <p:nvPr/>
          </p:nvSpPr>
          <p:spPr>
            <a:xfrm>
              <a:off x="5981700" y="3426581"/>
              <a:ext cx="3076800" cy="5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B224C"/>
                </a:buClr>
                <a:buSzPts val="1400"/>
                <a:buFont typeface="MS PGothic"/>
                <a:buNone/>
              </a:pPr>
              <a:r>
                <a:rPr lang="ja-JP" sz="1100">
                  <a:solidFill>
                    <a:srgbClr val="1B224C"/>
                  </a:solidFill>
                  <a:latin typeface="Arial"/>
                  <a:ea typeface="Arial"/>
                  <a:cs typeface="Arial"/>
                  <a:sym typeface="Arial"/>
                </a:rPr>
                <a:t>対象集団にコメントをつけることができます。</a:t>
              </a:r>
              <a:r>
                <a:rPr lang="ja-JP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オプションにチェックを入れると</a:t>
              </a:r>
              <a:r>
                <a:rPr lang="ja-JP" sz="1100">
                  <a:solidFill>
                    <a:srgbClr val="1B224C"/>
                  </a:solidFill>
                  <a:latin typeface="Arial"/>
                  <a:ea typeface="Arial"/>
                  <a:cs typeface="Arial"/>
                  <a:sym typeface="Arial"/>
                </a:rPr>
                <a:t>、産業医監修デフォルトコメントを表示できます。</a:t>
              </a:r>
              <a:endParaRPr sz="1100"/>
            </a:p>
          </p:txBody>
        </p:sp>
        <p:sp>
          <p:nvSpPr>
            <p:cNvPr id="242" name="Google Shape;242;g22ad9aa9345_0_7"/>
            <p:cNvSpPr/>
            <p:nvPr/>
          </p:nvSpPr>
          <p:spPr>
            <a:xfrm>
              <a:off x="5961200" y="859025"/>
              <a:ext cx="3284400" cy="18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3512" lvl="0" marL="1825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AutoNum type="arabicPeriod"/>
              </a:pPr>
              <a:r>
                <a:rPr lang="ja-JP" sz="1100">
                  <a:solidFill>
                    <a:schemeClr val="dk1"/>
                  </a:solidFill>
                </a:rPr>
                <a:t>集団分析に用いるデータの絞り込みをします。集計開始日と集計終了日を指定し、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dk1"/>
                  </a:solidFill>
                </a:rPr>
                <a:t>　</a:t>
              </a:r>
              <a:r>
                <a:rPr lang="ja-JP" sz="1100">
                  <a:solidFill>
                    <a:schemeClr val="dk1"/>
                  </a:solidFill>
                </a:rPr>
                <a:t>「この条件で表示する」をクリックします。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dk1"/>
                  </a:solidFill>
                </a:rPr>
                <a:t>　※</a:t>
              </a:r>
              <a:r>
                <a:rPr lang="ja-JP" sz="1100">
                  <a:solidFill>
                    <a:schemeClr val="dk1"/>
                  </a:solidFill>
                </a:rPr>
                <a:t>最小人数(</a:t>
              </a:r>
              <a:r>
                <a:rPr lang="ja-JP" sz="1100">
                  <a:solidFill>
                    <a:schemeClr val="dk1"/>
                  </a:solidFill>
                </a:rPr>
                <a:t>3</a:t>
              </a:r>
              <a:r>
                <a:rPr lang="ja-JP" sz="1100">
                  <a:solidFill>
                    <a:schemeClr val="dk1"/>
                  </a:solidFill>
                </a:rPr>
                <a:t>名)を下回っていると分析結果は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dk1"/>
                  </a:solidFill>
                </a:rPr>
                <a:t>　　</a:t>
              </a:r>
              <a:r>
                <a:rPr lang="ja-JP" sz="1100">
                  <a:solidFill>
                    <a:schemeClr val="dk1"/>
                  </a:solidFill>
                </a:rPr>
                <a:t>表示されません。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0000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rgbClr val="FF0000"/>
                  </a:solidFill>
                </a:rPr>
                <a:t>　※</a:t>
              </a:r>
              <a:r>
                <a:rPr lang="ja-JP" sz="1000">
                  <a:solidFill>
                    <a:srgbClr val="FF0000"/>
                  </a:solidFill>
                </a:rPr>
                <a:t>最少人数が10名未満の場合、労働者の特定・結果</a:t>
              </a:r>
              <a:endParaRPr sz="1000">
                <a:solidFill>
                  <a:srgbClr val="FF0000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rgbClr val="FF0000"/>
                  </a:solidFill>
                </a:rPr>
                <a:t>　　</a:t>
              </a:r>
              <a:r>
                <a:rPr lang="ja-JP" sz="1000">
                  <a:solidFill>
                    <a:srgbClr val="FF0000"/>
                  </a:solidFill>
                </a:rPr>
                <a:t>の把握に繋がる恐れがあることから、共有範囲や</a:t>
              </a:r>
              <a:endParaRPr sz="1000">
                <a:solidFill>
                  <a:srgbClr val="FF0000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rgbClr val="FF0000"/>
                  </a:solidFill>
                </a:rPr>
                <a:t>　　</a:t>
              </a:r>
              <a:r>
                <a:rPr lang="ja-JP" sz="1000">
                  <a:solidFill>
                    <a:srgbClr val="FF0000"/>
                  </a:solidFill>
                </a:rPr>
                <a:t>利用方法について事前に安全衛生委員会等で調査</a:t>
              </a:r>
              <a:endParaRPr sz="1000">
                <a:solidFill>
                  <a:srgbClr val="FF0000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rgbClr val="FF0000"/>
                  </a:solidFill>
                </a:rPr>
                <a:t>　　</a:t>
              </a:r>
              <a:r>
                <a:rPr lang="ja-JP" sz="1000">
                  <a:solidFill>
                    <a:srgbClr val="FF0000"/>
                  </a:solidFill>
                </a:rPr>
                <a:t>審議を行い、ルールを必ず定めて周知しておく必</a:t>
              </a:r>
              <a:endParaRPr sz="1000">
                <a:solidFill>
                  <a:srgbClr val="FF0000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rgbClr val="FF0000"/>
                  </a:solidFill>
                </a:rPr>
                <a:t>　　</a:t>
              </a:r>
              <a:r>
                <a:rPr lang="ja-JP" sz="1000">
                  <a:solidFill>
                    <a:srgbClr val="FF0000"/>
                  </a:solidFill>
                </a:rPr>
                <a:t>要がございます。</a:t>
              </a:r>
              <a:endParaRPr sz="1000">
                <a:solidFill>
                  <a:srgbClr val="FF0000"/>
                </a:solidFill>
              </a:endParaRPr>
            </a:p>
            <a:p>
              <a:pPr indent="-93662" lvl="0" marL="1825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S PGothic"/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-93662" lvl="0" marL="1825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S PGothic"/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-163512" lvl="0" marL="182562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AutoNum type="arabicPeriod"/>
              </a:pPr>
              <a:r>
                <a:rPr lang="ja-JP" sz="1100">
                  <a:solidFill>
                    <a:schemeClr val="dk1"/>
                  </a:solidFill>
                </a:rPr>
                <a:t>表示集団を指定することができます。表示したい集団の対象にチェックを入れます。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43" name="Google Shape;243;g22ad9aa9345_0_7"/>
            <p:cNvSpPr/>
            <p:nvPr/>
          </p:nvSpPr>
          <p:spPr>
            <a:xfrm>
              <a:off x="6048450" y="2668782"/>
              <a:ext cx="1933200" cy="283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10000" y="0"/>
                  </a:moveTo>
                  <a:close/>
                  <a:lnTo>
                    <a:pt x="-10000" y="120000"/>
                  </a:lnTo>
                </a:path>
                <a:path extrusionOk="0" fill="none" h="120000" w="120000">
                  <a:moveTo>
                    <a:pt x="-10000" y="22500"/>
                  </a:moveTo>
                  <a:lnTo>
                    <a:pt x="-66510" y="-119321"/>
                  </a:ln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44" name="Google Shape;244;g22ad9aa9345_0_7"/>
            <p:cNvSpPr/>
            <p:nvPr/>
          </p:nvSpPr>
          <p:spPr>
            <a:xfrm>
              <a:off x="6067800" y="904691"/>
              <a:ext cx="1933200" cy="1385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10573" y="0"/>
                  </a:moveTo>
                  <a:close/>
                  <a:lnTo>
                    <a:pt x="-10573" y="120000"/>
                  </a:lnTo>
                </a:path>
                <a:path extrusionOk="0" fill="none" h="120000" w="120000">
                  <a:moveTo>
                    <a:pt x="-10573" y="56362"/>
                  </a:moveTo>
                  <a:lnTo>
                    <a:pt x="-72258" y="30024"/>
                  </a:ln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  <p:sp>
          <p:nvSpPr>
            <p:cNvPr id="245" name="Google Shape;245;g22ad9aa9345_0_7"/>
            <p:cNvSpPr/>
            <p:nvPr/>
          </p:nvSpPr>
          <p:spPr>
            <a:xfrm>
              <a:off x="6003475" y="3458855"/>
              <a:ext cx="1933200" cy="504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132" y="0"/>
                  </a:moveTo>
                  <a:close/>
                  <a:lnTo>
                    <a:pt x="-7132" y="120000"/>
                  </a:lnTo>
                </a:path>
                <a:path extrusionOk="0" fill="none" h="120000" w="120000">
                  <a:moveTo>
                    <a:pt x="-7132" y="52110"/>
                  </a:moveTo>
                  <a:lnTo>
                    <a:pt x="-50520" y="-22422"/>
                  </a:lnTo>
                </a:path>
              </a:pathLst>
            </a:custGeom>
            <a:noFill/>
            <a:ln cap="flat" cmpd="sng" w="12700">
              <a:solidFill>
                <a:srgbClr val="1318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SAIRU color2020">
      <a:dk1>
        <a:srgbClr val="1B224C"/>
      </a:dk1>
      <a:lt1>
        <a:srgbClr val="FFFFFF"/>
      </a:lt1>
      <a:dk2>
        <a:srgbClr val="1B224C"/>
      </a:dk2>
      <a:lt2>
        <a:srgbClr val="FFFFFF"/>
      </a:lt2>
      <a:accent1>
        <a:srgbClr val="1B224C"/>
      </a:accent1>
      <a:accent2>
        <a:srgbClr val="AA312D"/>
      </a:accent2>
      <a:accent3>
        <a:srgbClr val="AFAFAF"/>
      </a:accent3>
      <a:accent4>
        <a:srgbClr val="141400"/>
      </a:accent4>
      <a:accent5>
        <a:srgbClr val="00A9EF"/>
      </a:accent5>
      <a:accent6>
        <a:srgbClr val="00ACBA"/>
      </a:accent6>
      <a:hlink>
        <a:srgbClr val="0563C1"/>
      </a:hlink>
      <a:folHlink>
        <a:srgbClr val="00AC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2020-09-01T04:52:36Z</dcterms:created>
  <dc:creator>SAIRU Inc.</dc:creator>
</cp:coreProperties>
</file>